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svg"/><Relationship Id="rId3" Type="http://schemas.openxmlformats.org/officeDocument/2006/relationships/image" Target="../media/image-1002-3.png"/><Relationship Id="rId4" Type="http://schemas.openxmlformats.org/officeDocument/2006/relationships/image" Target="../media/image-1002-4.svg"/><Relationship Id="rId5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sv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image-1006-2.sv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image" Target="../media/image-1007-2.sv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image" Target="../media/image-1008-2.sv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image" Target="../media/image-1009-2.svg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image" Target="../media/image-1010-2.svg"/><Relationship Id="rId3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image" Target="../media/image-1011-2.svg"/><Relationship Id="rId3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image" Target="../media/image-1012-2.svg"/><Relationship Id="rId3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image" Target="../media/image-1013-2.svg"/><Relationship Id="rId3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6-1.png"/><Relationship Id="rId2" Type="http://schemas.openxmlformats.org/officeDocument/2006/relationships/image" Target="../media/image-1016-2.svg"/><Relationship Id="rId3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7-1.png"/><Relationship Id="rId2" Type="http://schemas.openxmlformats.org/officeDocument/2006/relationships/image" Target="../media/image-1017-2.svg"/><Relationship Id="rId3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8-1.png"/><Relationship Id="rId2" Type="http://schemas.openxmlformats.org/officeDocument/2006/relationships/image" Target="../media/image-1018-2.svg"/><Relationship Id="rId3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9-1.png"/><Relationship Id="rId2" Type="http://schemas.openxmlformats.org/officeDocument/2006/relationships/image" Target="../media/image-1019-2.svg"/><Relationship Id="rId3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0-1.png"/><Relationship Id="rId2" Type="http://schemas.openxmlformats.org/officeDocument/2006/relationships/image" Target="../media/image-1020-2.svg"/><Relationship Id="rId3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1-1.png"/><Relationship Id="rId2" Type="http://schemas.openxmlformats.org/officeDocument/2006/relationships/image" Target="../media/image-1021-2.svg"/><Relationship Id="rId3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2-1.png"/><Relationship Id="rId2" Type="http://schemas.openxmlformats.org/officeDocument/2006/relationships/image" Target="../media/image-1022-2.svg"/><Relationship Id="rId3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3-1.png"/><Relationship Id="rId2" Type="http://schemas.openxmlformats.org/officeDocument/2006/relationships/image" Target="../media/image-1023-2.svg"/><Relationship Id="rId3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4-1.png"/><Relationship Id="rId2" Type="http://schemas.openxmlformats.org/officeDocument/2006/relationships/image" Target="../media/image-1024-2.svg"/><Relationship Id="rId3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5-1.png"/><Relationship Id="rId2" Type="http://schemas.openxmlformats.org/officeDocument/2006/relationships/image" Target="../media/image-1025-2.svg"/><Relationship Id="rId3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6-1.png"/><Relationship Id="rId2" Type="http://schemas.openxmlformats.org/officeDocument/2006/relationships/image" Target="../media/image-1026-2.svg"/><Relationship Id="rId3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7-1.png"/><Relationship Id="rId2" Type="http://schemas.openxmlformats.org/officeDocument/2006/relationships/image" Target="../media/image-1027-2.svg"/><Relationship Id="rId3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8-1.png"/><Relationship Id="rId2" Type="http://schemas.openxmlformats.org/officeDocument/2006/relationships/image" Target="../media/image-1028-2.svg"/><Relationship Id="rId3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9-1.png"/><Relationship Id="rId2" Type="http://schemas.openxmlformats.org/officeDocument/2006/relationships/image" Target="../media/image-1029-2.svg"/><Relationship Id="rId3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0-1.png"/><Relationship Id="rId2" Type="http://schemas.openxmlformats.org/officeDocument/2006/relationships/image" Target="../media/image-1030-2.svg"/><Relationship Id="rId3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1-1.png"/><Relationship Id="rId2" Type="http://schemas.openxmlformats.org/officeDocument/2006/relationships/image" Target="../media/image-1031-2.svg"/><Relationship Id="rId3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2-1.png"/><Relationship Id="rId2" Type="http://schemas.openxmlformats.org/officeDocument/2006/relationships/image" Target="../media/image-1032-2.svg"/><Relationship Id="rId3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3-1.png"/><Relationship Id="rId2" Type="http://schemas.openxmlformats.org/officeDocument/2006/relationships/image" Target="../media/image-1033-2.svg"/><Relationship Id="rId3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4-1.png"/><Relationship Id="rId2" Type="http://schemas.openxmlformats.org/officeDocument/2006/relationships/image" Target="../media/image-1034-2.svg"/><Relationship Id="rId3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5-1.png"/><Relationship Id="rId2" Type="http://schemas.openxmlformats.org/officeDocument/2006/relationships/image" Target="../media/image-1035-2.sv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D3D1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eva/overzero/dist/.deck-cache/c6ec8233053f99bc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72100" y="1111250"/>
            <a:ext cx="6819900" cy="574675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228600"/>
            <a:ext cx="7797800" cy="20701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8170"/>
              </a:lnSpc>
              <a:buNone/>
              <a:def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Deck title</a:t>
            </a:r>
            <a:endParaRPr lang="en-US" sz="8600" dirty="0"/>
          </a:p>
        </p:txBody>
      </p:sp>
      <p:pic>
        <p:nvPicPr>
          <p:cNvPr id="4" name="Image 1" descr="/Users/ieva/overzero/public/brand/logo/svg/overzero-logo-charcoal.sv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photo">
    <p:bg>
      <p:bgPr>
        <a:solidFill>
          <a:srgbClr val="AEBA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eva/overzero/public/brand/logo/svg/overzero-logo-paper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228600"/>
            <a:ext cx="1441444" cy="1905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8153400" y="228600"/>
            <a:ext cx="3810000" cy="406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TYPE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1066800"/>
            <a:ext cx="9753600" cy="266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6000"/>
              </a:lnSpc>
              <a:buNone/>
              <a:defRPr lang="en-US" sz="6000" spc="-240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Deck title</a:t>
            </a:r>
            <a:endParaRPr lang="en-US" sz="6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228600" y="4724400"/>
            <a:ext cx="5791200" cy="190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One line on what this deck is for.</a:t>
            </a:r>
            <a:endParaRPr lang="en-US" sz="18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8153400" y="6286500"/>
            <a:ext cx="3810000" cy="381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DATE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2B2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SECTION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10134600" y="228600"/>
            <a:ext cx="18288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01 / 05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191000" y="228600"/>
            <a:ext cx="4800600" cy="2540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One or two lines on what this part covers.</a:t>
            </a:r>
            <a:endParaRPr lang="en-US" sz="18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228600" y="3517900"/>
            <a:ext cx="9753600" cy="3111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8170"/>
              </a:lnSpc>
              <a:buNone/>
              <a:defRPr lang="en-US" sz="8600" spc="-258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Section title</a:t>
            </a:r>
            <a:endParaRPr lang="en-US" sz="86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5791200" cy="103505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8170"/>
              </a:lnSpc>
              <a:buNone/>
              <a:def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01</a:t>
            </a:r>
            <a:endParaRPr lang="en-US" sz="8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5594350"/>
            <a:ext cx="4953000" cy="103505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8170"/>
              </a:lnSpc>
              <a:buNone/>
              <a:def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Deck</a:t>
            </a:r>
            <a:endParaRPr lang="en-US" sz="8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181600" y="228600"/>
            <a:ext cx="6781800" cy="62103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8170"/>
              </a:lnSpc>
              <a:buNone/>
              <a:def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Section one</a:t>
            </a:r>
            <a:endParaRPr lang="en-US" sz="86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t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9753600" cy="330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6000"/>
              </a:lnSpc>
              <a:buNone/>
              <a:def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One line that asks for the next step.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5486400"/>
            <a:ext cx="3810000" cy="571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485"/>
              </a:lnSpc>
              <a:buNone/>
              <a:defRPr lang="en-US" sz="1100" spc="22" kern="0" dirty="0">
                <a:solidFill>
                  <a:srgbClr val="5A61D4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485"/>
              </a:lnSpc>
              <a:buNone/>
            </a:pPr>
            <a:r>
              <a:rPr lang="en-US" sz="1100" spc="22" kern="0" dirty="0">
                <a:solidFill>
                  <a:srgbClr val="5A61D4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BOOK A CALL →</a:t>
            </a:r>
            <a:endParaRPr lang="en-US" sz="11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4191000" y="5486400"/>
            <a:ext cx="3810000" cy="571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A SHORT NOTE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8153400" y="5486400"/>
            <a:ext cx="3810000" cy="571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CONTACT DETAILS</a:t>
            </a:r>
            <a:endParaRPr lang="en-US" sz="1000" dirty="0"/>
          </a:p>
        </p:txBody>
      </p:sp>
      <p:pic>
        <p:nvPicPr>
          <p:cNvPr id="7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8" name="Text 0"/>
          <p:cNvSpPr/>
          <p:nvPr>
            <p:ph idx="106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9" name="Text 0"/>
          <p:cNvSpPr/>
          <p:nvPr>
            <p:ph idx="107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D3D1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eva/overzero/dist/.deck-cache/ed28f3f06d225faf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5078539"/>
            <a:ext cx="11734800" cy="1550861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228600"/>
            <a:ext cx="7772400" cy="266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6000"/>
              </a:lnSpc>
              <a:buNone/>
              <a:def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Thank you.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8153400" y="228600"/>
            <a:ext cx="3810000" cy="152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CONTACT DETAILS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181600" y="228600"/>
            <a:ext cx="5956300" cy="571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statement in two or three sentences.</a:t>
            </a:r>
            <a:endParaRPr lang="en-US" sz="18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9753600" cy="317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6000"/>
              </a:lnSpc>
              <a:buNone/>
              <a:def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6000"/>
              </a:lnSpc>
              <a:buNone/>
            </a:pPr>
            <a:r>
              <a:rPr lang="en-US" sz="6000" spc="-240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one line to remember.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162800" y="3835400"/>
            <a:ext cx="4800600" cy="2222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 in the opposite corner.</a:t>
            </a:r>
            <a:endParaRPr lang="en-US" sz="1800" dirty="0"/>
          </a:p>
        </p:txBody>
      </p:sp>
      <p:pic>
        <p:nvPicPr>
          <p:cNvPr id="5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6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-im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191000" y="228600"/>
            <a:ext cx="7772400" cy="203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statement in one or two lines.</a:t>
            </a:r>
            <a:endParaRPr lang="en-US" sz="32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li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231900"/>
            <a:ext cx="4800600" cy="2540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3962400"/>
            <a:ext cx="4800600" cy="2095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800" dirty="0"/>
          </a:p>
        </p:txBody>
      </p:sp>
      <p:pic>
        <p:nvPicPr>
          <p:cNvPr id="5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6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-medi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-media-pai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-ful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-spli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-pai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pic>
        <p:nvPicPr>
          <p:cNvPr id="3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-coll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191000" y="800100"/>
            <a:ext cx="28194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75"/>
              </a:lnSpc>
              <a:buNone/>
              <a:defRPr lang="en-US" sz="11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375"/>
              </a:lnSpc>
              <a:buNone/>
            </a:pPr>
            <a:r>
              <a:rPr lang="en-US" sz="11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note on the photographs.</a:t>
            </a:r>
            <a:endParaRPr lang="en-US" sz="11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reensho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1625600" y="5867400"/>
            <a:ext cx="8940800" cy="1905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WHAT THIS SCREEN SHOWS</a:t>
            </a:r>
            <a:endParaRPr lang="en-US" sz="10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6781800" cy="304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“What they said, in their words.”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4495800"/>
            <a:ext cx="4800600" cy="254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725"/>
              </a:lnSpc>
              <a:buNone/>
              <a:def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1725"/>
              </a:lnSpc>
              <a:buNone/>
            </a:pPr>
            <a:r>
              <a:rPr lang="en-US" sz="1500" spc="-45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Name</a:t>
            </a:r>
            <a:endParaRPr lang="en-US" sz="15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228600" y="4800600"/>
            <a:ext cx="48006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ROLE, COMPANY</a:t>
            </a:r>
            <a:endParaRPr lang="en-US" sz="1000" dirty="0"/>
          </a:p>
        </p:txBody>
      </p:sp>
      <p:pic>
        <p:nvPicPr>
          <p:cNvPr id="6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7" name="Text 0"/>
          <p:cNvSpPr/>
          <p:nvPr>
            <p:ph idx="105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8" name="Text 0"/>
          <p:cNvSpPr/>
          <p:nvPr>
            <p:ph idx="106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6781800" cy="139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Name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2692400"/>
            <a:ext cx="6781800" cy="177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54544D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ROLE</a:t>
            </a:r>
            <a:endParaRPr lang="en-US" sz="1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228600" y="3175000"/>
            <a:ext cx="5791200" cy="2882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340"/>
              </a:lnSpc>
              <a:buNone/>
              <a:def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biography.</a:t>
            </a:r>
            <a:endParaRPr lang="en-US" sz="1800" dirty="0"/>
          </a:p>
        </p:txBody>
      </p:sp>
      <p:pic>
        <p:nvPicPr>
          <p:cNvPr id="6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7" name="Text 0"/>
          <p:cNvSpPr/>
          <p:nvPr>
            <p:ph idx="105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8" name="Text 0"/>
          <p:cNvSpPr/>
          <p:nvPr>
            <p:ph idx="106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4E5540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MEET THE TEAM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3810000" cy="266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640"/>
              </a:lnSpc>
              <a:buNone/>
              <a:defRPr lang="en-US" sz="2400" spc="-84" kern="0" dirty="0">
                <a:solidFill>
                  <a:srgbClr val="4E55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4E554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Who you'll work with.</a:t>
            </a:r>
            <a:endParaRPr lang="en-US" sz="24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8763000" cy="1587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p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3810000" cy="330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5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6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eature-row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3810000" cy="330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5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6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717550"/>
            <a:ext cx="3810000" cy="266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2640"/>
              </a:lnSpc>
              <a:buNone/>
              <a:def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the figures show.</a:t>
            </a:r>
            <a:endParaRPr lang="en-US" sz="2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228600" y="4152900"/>
            <a:ext cx="2819400" cy="1905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5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6" name="Text 0"/>
          <p:cNvSpPr/>
          <p:nvPr>
            <p:ph idx="104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8763000" cy="1079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8763000" cy="1587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cing">
    <p:bg>
      <p:bgPr>
        <a:solidFill>
          <a:srgbClr val="2B2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6781800" cy="13970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FDFDF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it costs.</a:t>
            </a:r>
            <a:endParaRPr lang="en-US" sz="3200" dirty="0"/>
          </a:p>
        </p:txBody>
      </p:sp>
      <p:pic>
        <p:nvPicPr>
          <p:cNvPr id="4" name="Image 0" descr="/Users/ieva/overzero/public/brand/logo/svg/overzero-logo-paper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685800"/>
            <a:ext cx="8763000" cy="15875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3520"/>
              </a:lnSpc>
              <a:buNone/>
              <a:def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defRPr>
            </a:lvl1pPr>
          </a:lstStyle>
          <a:p>
            <a:pPr indent="0" marL="0">
              <a:lnSpc>
                <a:spcPts val="3520"/>
              </a:lnSpc>
              <a:buNone/>
            </a:pPr>
            <a:r>
              <a:rPr lang="en-US" sz="3200" spc="-112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 headline for this slide.</a:t>
            </a:r>
            <a:endParaRPr lang="en-US" sz="32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-tile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cime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let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lette-column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875"/>
              </a:lnSpc>
              <a:buNone/>
              <a:def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 short paragraph.</a:t>
            </a:r>
            <a:endParaRPr lang="en-US" sz="1500" dirty="0"/>
          </a:p>
        </p:txBody>
      </p:sp>
      <p:pic>
        <p:nvPicPr>
          <p:cNvPr id="4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5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r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]</a:t>
            </a:r>
            <a:endParaRPr lang="en-US" sz="1000" dirty="0"/>
          </a:p>
        </p:txBody>
      </p:sp>
      <p:pic>
        <p:nvPicPr>
          <p:cNvPr id="3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8600" y="6527800"/>
            <a:ext cx="960963" cy="12700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DECK NAME</a:t>
            </a:r>
            <a:endParaRPr lang="en-US" sz="1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lnSpc>
                <a:spcPts val="1350"/>
              </a:lnSpc>
              <a:buNone/>
              <a:def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00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slideLayout" Target="../slideLayouts/slideLayout3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8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285750"/>
            <a:ext cx="7797800" cy="2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Brand Presentation</a:t>
            </a:r>
            <a:endParaRPr lang="en-US" sz="8600" dirty="0"/>
          </a:p>
        </p:txBody>
      </p:sp>
      <p:sp>
        <p:nvSpPr>
          <p:cNvPr id="3" name="Text 1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01</a:t>
            </a:r>
            <a:endParaRPr lang="en-US" sz="1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228600" y="228600"/>
            <a:ext cx="7797800" cy="2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6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7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DIRECTION ONE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181600" y="228600"/>
            <a:ext cx="5956300" cy="57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40"/>
              </a:lnSpc>
              <a:buNone/>
            </a:pPr>
            <a:r>
              <a:rPr lang="en-US" sz="1800" spc="-5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This approach expresses [Brand]’s mission through a visual language that is [adjective], [adjective], and [adjective]. It evokes a clear, reassuring [metaphor/imagery] that brings a sense of [feeling] amidst [context/challenge]. The art direction relies on a [color palette], [typography style], [illustration style], and [photography style] — embodying [quality 1], [quality 2], and [quality 3] through a design that [design characteristic] without ever overwhelming.</a:t>
            </a:r>
            <a:endParaRPr lang="en-US" sz="1800" dirty="0"/>
          </a:p>
        </p:txBody>
      </p:sp>
      <p:sp>
        <p:nvSpPr>
          <p:cNvPr id="6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7" name="Text 0"/>
          <p:cNvSpPr/>
          <p:nvPr>
            <p:ph idx="101" type="body" hasCustomPrompt="1"/>
          </p:nvPr>
        </p:nvSpPr>
        <p:spPr>
          <a:xfrm>
            <a:off x="5181600" y="228600"/>
            <a:ext cx="5956300" cy="57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340"/>
              </a:lnSpc>
              <a:buNone/>
            </a:pPr>
            <a:endParaRPr lang="en-US" sz="1800" dirty="0"/>
          </a:p>
        </p:txBody>
      </p:sp>
      <p:sp>
        <p:nvSpPr>
          <p:cNvPr id="8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9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PERSONALITY SLIDERS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460500" y="1746250"/>
            <a:ext cx="1587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Niche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144000" y="1746250"/>
            <a:ext cx="2235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Mass Market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200400" y="1885950"/>
            <a:ext cx="57912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859526" y="1765300"/>
            <a:ext cx="241300" cy="241300"/>
          </a:xfrm>
          <a:prstGeom prst="ellipse">
            <a:avLst/>
          </a:prstGeom>
          <a:solidFill>
            <a:srgbClr val="6A6B52"/>
          </a:solidFill>
          <a:ln/>
        </p:spPr>
      </p:sp>
      <p:sp>
        <p:nvSpPr>
          <p:cNvPr id="9" name="Text 7"/>
          <p:cNvSpPr/>
          <p:nvPr/>
        </p:nvSpPr>
        <p:spPr>
          <a:xfrm>
            <a:off x="1460500" y="2520950"/>
            <a:ext cx="1587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Serious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144000" y="2520950"/>
            <a:ext cx="2235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Playful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200400" y="2660650"/>
            <a:ext cx="57912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7550" y="2540000"/>
            <a:ext cx="241300" cy="241300"/>
          </a:xfrm>
          <a:prstGeom prst="ellipse">
            <a:avLst/>
          </a:prstGeom>
          <a:solidFill>
            <a:srgbClr val="6A6B52"/>
          </a:solidFill>
          <a:ln/>
        </p:spPr>
      </p:sp>
      <p:sp>
        <p:nvSpPr>
          <p:cNvPr id="13" name="Text 11"/>
          <p:cNvSpPr/>
          <p:nvPr/>
        </p:nvSpPr>
        <p:spPr>
          <a:xfrm>
            <a:off x="1460500" y="3295650"/>
            <a:ext cx="1587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Conventional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9144000" y="3295650"/>
            <a:ext cx="2235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Disruptive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3200400" y="3435350"/>
            <a:ext cx="57912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249414" y="3314700"/>
            <a:ext cx="241300" cy="241300"/>
          </a:xfrm>
          <a:prstGeom prst="ellipse">
            <a:avLst/>
          </a:prstGeom>
          <a:solidFill>
            <a:srgbClr val="6A6B52"/>
          </a:solidFill>
          <a:ln/>
        </p:spPr>
      </p:sp>
      <p:sp>
        <p:nvSpPr>
          <p:cNvPr id="17" name="Text 15"/>
          <p:cNvSpPr/>
          <p:nvPr/>
        </p:nvSpPr>
        <p:spPr>
          <a:xfrm>
            <a:off x="1460500" y="4070350"/>
            <a:ext cx="1587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Friendly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144000" y="4070350"/>
            <a:ext cx="2235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Mass Market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200400" y="4210050"/>
            <a:ext cx="57912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701286" y="4089400"/>
            <a:ext cx="241300" cy="241300"/>
          </a:xfrm>
          <a:prstGeom prst="ellipse">
            <a:avLst/>
          </a:prstGeom>
          <a:solidFill>
            <a:srgbClr val="6A6B52"/>
          </a:solidFill>
          <a:ln/>
        </p:spPr>
      </p:sp>
      <p:sp>
        <p:nvSpPr>
          <p:cNvPr id="21" name="Text 19"/>
          <p:cNvSpPr/>
          <p:nvPr/>
        </p:nvSpPr>
        <p:spPr>
          <a:xfrm>
            <a:off x="1460500" y="4845050"/>
            <a:ext cx="1587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Mature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144000" y="4845050"/>
            <a:ext cx="2235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Authoritative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3200400" y="4984750"/>
            <a:ext cx="5791200" cy="0"/>
          </a:xfrm>
          <a:prstGeom prst="line">
            <a:avLst/>
          </a:prstGeom>
          <a:noFill/>
          <a:ln w="9525">
            <a:solidFill>
              <a:srgbClr val="D4D4C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76006" y="4864100"/>
            <a:ext cx="241300" cy="241300"/>
          </a:xfrm>
          <a:prstGeom prst="ellipse">
            <a:avLst/>
          </a:prstGeom>
          <a:solidFill>
            <a:srgbClr val="6A6B52"/>
          </a:solidFill>
          <a:ln/>
        </p:spPr>
      </p:sp>
      <p:sp>
        <p:nvSpPr>
          <p:cNvPr id="25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6" name="Text 0"/>
          <p:cNvSpPr/>
          <p:nvPr>
            <p:ph idx="102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7" name="Text 0"/>
          <p:cNvSpPr/>
          <p:nvPr>
            <p:ph idx="103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28575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8600" dirty="0"/>
          </a:p>
        </p:txBody>
      </p:sp>
      <p:sp>
        <p:nvSpPr>
          <p:cNvPr id="3" name="Text 1"/>
          <p:cNvSpPr/>
          <p:nvPr/>
        </p:nvSpPr>
        <p:spPr>
          <a:xfrm>
            <a:off x="228600" y="565150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Brand</a:t>
            </a:r>
            <a:endParaRPr lang="en-US" sz="8600" dirty="0"/>
          </a:p>
        </p:txBody>
      </p:sp>
      <p:sp>
        <p:nvSpPr>
          <p:cNvPr id="4" name="Text 2"/>
          <p:cNvSpPr/>
          <p:nvPr/>
        </p:nvSpPr>
        <p:spPr>
          <a:xfrm>
            <a:off x="5181600" y="28575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Logo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Typography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Colors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Iconography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Photography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Applications</a:t>
            </a:r>
            <a:endParaRPr lang="en-US" sz="8600" dirty="0"/>
          </a:p>
        </p:txBody>
      </p:sp>
      <p:sp>
        <p:nvSpPr>
          <p:cNvPr id="5" name="Text 0"/>
          <p:cNvSpPr/>
          <p:nvPr>
            <p:ph idx="100" type="body" hasCustomPrompt="1"/>
          </p:nvPr>
        </p:nvSpPr>
        <p:spPr>
          <a:xfrm>
            <a:off x="228600" y="22860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228600" y="559435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7" name="Text 0"/>
          <p:cNvSpPr/>
          <p:nvPr>
            <p:ph idx="102" type="body" hasCustomPrompt="1"/>
          </p:nvPr>
        </p:nvSpPr>
        <p:spPr>
          <a:xfrm>
            <a:off x="5181600" y="22860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endParaRPr lang="en-US" sz="8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LOGOMARK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[Brand] logo comes in two complementary formats: a compact version for smaller use cases, and a full version to express the brand with [adjective], [adjective], and [adjective] in any context.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91000" y="228600"/>
            <a:ext cx="777240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D4D4CD"/>
            </a:solidFill>
            <a:prstDash val="solid"/>
          </a:ln>
        </p:spPr>
      </p:sp>
      <p:pic>
        <p:nvPicPr>
          <p:cNvPr id="7" name="Image 0" descr="/Users/ieva/overzero/public/brand/logo/svg/overzero-logo-charcoal.sv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06023" y="1238250"/>
            <a:ext cx="6342355" cy="838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191000" y="3200400"/>
            <a:ext cx="7772400" cy="2857500"/>
          </a:xfrm>
          <a:prstGeom prst="roundRect">
            <a:avLst>
              <a:gd name="adj" fmla="val 2667"/>
            </a:avLst>
          </a:prstGeom>
          <a:solidFill>
            <a:srgbClr val="2B2B2B"/>
          </a:solidFill>
          <a:ln/>
        </p:spPr>
      </p:sp>
      <p:pic>
        <p:nvPicPr>
          <p:cNvPr id="9" name="Image 1" descr="/Users/ieva/overzero/public/brand/logo/svg/overzero-logo-paper.sv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6023" y="4210050"/>
            <a:ext cx="6342355" cy="838200"/>
          </a:xfrm>
          <a:prstGeom prst="rect">
            <a:avLst/>
          </a:prstGeom>
        </p:spPr>
      </p:pic>
      <p:sp>
        <p:nvSpPr>
          <p:cNvPr id="10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1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12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3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28575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8600" dirty="0"/>
          </a:p>
        </p:txBody>
      </p:sp>
      <p:sp>
        <p:nvSpPr>
          <p:cNvPr id="3" name="Text 1"/>
          <p:cNvSpPr/>
          <p:nvPr/>
        </p:nvSpPr>
        <p:spPr>
          <a:xfrm>
            <a:off x="228600" y="565150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Brand</a:t>
            </a:r>
            <a:endParaRPr lang="en-US" sz="8600" dirty="0"/>
          </a:p>
        </p:txBody>
      </p:sp>
      <p:sp>
        <p:nvSpPr>
          <p:cNvPr id="4" name="Text 2"/>
          <p:cNvSpPr/>
          <p:nvPr/>
        </p:nvSpPr>
        <p:spPr>
          <a:xfrm>
            <a:off x="5181600" y="28575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Logo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Typography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Colors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Iconography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Photography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Applications</a:t>
            </a:r>
            <a:endParaRPr lang="en-US" sz="8600" dirty="0"/>
          </a:p>
        </p:txBody>
      </p:sp>
      <p:sp>
        <p:nvSpPr>
          <p:cNvPr id="5" name="Text 0"/>
          <p:cNvSpPr/>
          <p:nvPr>
            <p:ph idx="100" type="body" hasCustomPrompt="1"/>
          </p:nvPr>
        </p:nvSpPr>
        <p:spPr>
          <a:xfrm>
            <a:off x="228600" y="22860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228600" y="559435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7" name="Text 0"/>
          <p:cNvSpPr/>
          <p:nvPr>
            <p:ph idx="102" type="body" hasCustomPrompt="1"/>
          </p:nvPr>
        </p:nvSpPr>
        <p:spPr>
          <a:xfrm>
            <a:off x="5181600" y="22860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endParaRPr lang="en-US" sz="8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TITLE TYPEFACE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For all headings, we use [Heading Typeface], the [serif/sans-serif] version of the type family. Choosing this typeface brings an inherently [adjective] and [adjective] touch to the brand, with [design feature 1] and [design feature 2] that add [quality] and [quality].</a:t>
            </a:r>
            <a:endParaRPr lang="en-US" sz="1500" dirty="0"/>
          </a:p>
          <a:p>
            <a:pPr indent="0" marL="0">
              <a:lnSpc>
                <a:spcPts val="1875"/>
              </a:lnSpc>
              <a:buNone/>
            </a:pPr>
            <a:endParaRPr lang="en-US" sz="1500" dirty="0"/>
          </a:p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Its [shape/style] and [contrast/weight] bring rhythm, identity, and presence — perfectly aligned with [Brand]’s tone: [adjective], [adjective], and [adjective]. It helps messages stand out while remaining [adjective] and [adjective].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91000" y="1143000"/>
            <a:ext cx="7772400" cy="4914900"/>
          </a:xfrm>
          <a:prstGeom prst="roundRect">
            <a:avLst>
              <a:gd name="adj" fmla="val 1550"/>
            </a:avLst>
          </a:prstGeom>
          <a:solidFill>
            <a:srgbClr val="FFFFFF"/>
          </a:solidFill>
          <a:ln w="9525">
            <a:solidFill>
              <a:srgbClr val="D4D4C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91000" y="1397000"/>
            <a:ext cx="7772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Archivo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714875" y="2070100"/>
            <a:ext cx="672465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Aa Bb Cc Dd Ee Ff Gg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Hh Ii Jj Kk Ll Mm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Nn Oo Pp Qq Rr Ss Tt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Uu Vv Ww Xx Yy Zz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1234567890&amp;!$</a:t>
            </a:r>
            <a:endParaRPr lang="en-US" sz="4800" dirty="0"/>
          </a:p>
        </p:txBody>
      </p:sp>
      <p:sp>
        <p:nvSpPr>
          <p:cNvPr id="9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0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11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2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BODY TYPEFACE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For all body texts and interfaces, we use [Body Typeface], the [serif/sans-serif] version of the same family. This ensures visual consistency across all formats while offering perfect typographic pairing with [headings/titles] — same [design DNA], different roles. Its [design feature 1] and [design feature 2] enhance legibility while maintaining a [adjective] and [adjective] tone.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91000" y="1143000"/>
            <a:ext cx="7772400" cy="4914900"/>
          </a:xfrm>
          <a:prstGeom prst="roundRect">
            <a:avLst>
              <a:gd name="adj" fmla="val 1550"/>
            </a:avLst>
          </a:prstGeom>
          <a:solidFill>
            <a:srgbClr val="FFFFFF"/>
          </a:solidFill>
          <a:ln w="9525">
            <a:solidFill>
              <a:srgbClr val="D4D4C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91000" y="1397000"/>
            <a:ext cx="7772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Geist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714875" y="2070100"/>
            <a:ext cx="672465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Aa Bb Cc Dd Ee Ff Gg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Hh Ii Jj Kk Ll Mm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Nn Oo Pp Qq Rr Ss Tt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Uu Vv Ww Xx Yy Zz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1234567890&amp;!$</a:t>
            </a:r>
            <a:endParaRPr lang="en-US" sz="4800" dirty="0"/>
          </a:p>
        </p:txBody>
      </p:sp>
      <p:sp>
        <p:nvSpPr>
          <p:cNvPr id="9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0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11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2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09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LABEL TYPEFACE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For all label texts and interfaces, we use [Label Typeface], the [serif/sans-serif] version of the same family. This ensures visual consistency across all formats while offering perfect typographic pairing with [headings/titles] — same [design DNA], different roles.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91000" y="1143000"/>
            <a:ext cx="7772400" cy="4914900"/>
          </a:xfrm>
          <a:prstGeom prst="roundRect">
            <a:avLst>
              <a:gd name="adj" fmla="val 1550"/>
            </a:avLst>
          </a:prstGeom>
          <a:solidFill>
            <a:srgbClr val="FFFFFF"/>
          </a:solidFill>
          <a:ln w="9525">
            <a:solidFill>
              <a:srgbClr val="D4D4C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191000" y="1397000"/>
            <a:ext cx="7772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640"/>
              </a:lnSpc>
              <a:buNone/>
            </a:pPr>
            <a:r>
              <a:rPr lang="en-US" sz="2400" spc="-84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Archivo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714875" y="2070100"/>
            <a:ext cx="672465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Aa Bb Cc Dd Ee Ff Gg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Hh Ii Jj Kk Ll Mm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Nn Oo Pp Qq Rr Ss Tt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Uu Vv Ww Xx Yy Zz</a:t>
            </a:r>
            <a:endParaRPr lang="en-US" sz="4800" dirty="0"/>
          </a:p>
          <a:p>
            <a:pPr algn="ctr" indent="0" marL="0">
              <a:lnSpc>
                <a:spcPts val="4800"/>
              </a:lnSpc>
              <a:buNone/>
            </a:pPr>
            <a:r>
              <a:rPr lang="en-US" sz="4800" spc="-96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1234567890&amp;!$</a:t>
            </a:r>
            <a:endParaRPr lang="en-US" sz="4800" dirty="0"/>
          </a:p>
        </p:txBody>
      </p:sp>
      <p:sp>
        <p:nvSpPr>
          <p:cNvPr id="9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0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11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2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28575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04</a:t>
            </a:r>
            <a:endParaRPr lang="en-US" sz="8600" dirty="0"/>
          </a:p>
        </p:txBody>
      </p:sp>
      <p:sp>
        <p:nvSpPr>
          <p:cNvPr id="3" name="Text 1"/>
          <p:cNvSpPr/>
          <p:nvPr/>
        </p:nvSpPr>
        <p:spPr>
          <a:xfrm>
            <a:off x="228600" y="565150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Brand</a:t>
            </a:r>
            <a:endParaRPr lang="en-US" sz="8600" dirty="0"/>
          </a:p>
        </p:txBody>
      </p:sp>
      <p:sp>
        <p:nvSpPr>
          <p:cNvPr id="4" name="Text 2"/>
          <p:cNvSpPr/>
          <p:nvPr/>
        </p:nvSpPr>
        <p:spPr>
          <a:xfrm>
            <a:off x="5181600" y="28575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Logo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Typography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Colors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Iconography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Photography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Applications</a:t>
            </a:r>
            <a:endParaRPr lang="en-US" sz="8600" dirty="0"/>
          </a:p>
        </p:txBody>
      </p:sp>
      <p:sp>
        <p:nvSpPr>
          <p:cNvPr id="5" name="Text 0"/>
          <p:cNvSpPr/>
          <p:nvPr>
            <p:ph idx="100" type="body" hasCustomPrompt="1"/>
          </p:nvPr>
        </p:nvSpPr>
        <p:spPr>
          <a:xfrm>
            <a:off x="228600" y="22860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228600" y="559435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7" name="Text 0"/>
          <p:cNvSpPr/>
          <p:nvPr>
            <p:ph idx="102" type="body" hasCustomPrompt="1"/>
          </p:nvPr>
        </p:nvSpPr>
        <p:spPr>
          <a:xfrm>
            <a:off x="5181600" y="22860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endParaRPr lang="en-US" sz="8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PRIMARY PALETTE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primary tones set the ground with warm, quiet colours that add clarity, calm and a grounded, confident character. Paper and ink do most of the work; periwinkle is the only accent, kept for links and focus.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91000" y="1143000"/>
            <a:ext cx="2489200" cy="3257550"/>
          </a:xfrm>
          <a:prstGeom prst="roundRect">
            <a:avLst>
              <a:gd name="adj" fmla="val 3061"/>
            </a:avLst>
          </a:prstGeom>
          <a:solidFill>
            <a:srgbClr val="6A6B52"/>
          </a:solidFill>
          <a:ln/>
        </p:spPr>
      </p:sp>
      <p:sp>
        <p:nvSpPr>
          <p:cNvPr id="7" name="Text 5"/>
          <p:cNvSpPr/>
          <p:nvPr/>
        </p:nvSpPr>
        <p:spPr>
          <a:xfrm>
            <a:off x="4406900" y="1358900"/>
            <a:ext cx="2057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Olive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406900" y="4006850"/>
            <a:ext cx="20574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#6A6B52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832600" y="1143000"/>
            <a:ext cx="2489200" cy="3257550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9525">
            <a:solidFill>
              <a:srgbClr val="D4D4C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048500" y="1358900"/>
            <a:ext cx="2057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Paper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048500" y="4006850"/>
            <a:ext cx="20574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#FFFFFF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474200" y="1143000"/>
            <a:ext cx="2489200" cy="3257550"/>
          </a:xfrm>
          <a:prstGeom prst="roundRect">
            <a:avLst>
              <a:gd name="adj" fmla="val 3061"/>
            </a:avLst>
          </a:prstGeom>
          <a:solidFill>
            <a:srgbClr val="2B2B2B"/>
          </a:solidFill>
          <a:ln/>
        </p:spPr>
      </p:sp>
      <p:sp>
        <p:nvSpPr>
          <p:cNvPr id="13" name="Text 11"/>
          <p:cNvSpPr/>
          <p:nvPr/>
        </p:nvSpPr>
        <p:spPr>
          <a:xfrm>
            <a:off x="9690100" y="1358900"/>
            <a:ext cx="2057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Ink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9690100" y="4006850"/>
            <a:ext cx="20574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#2B2B2B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191000" y="4552950"/>
            <a:ext cx="7772400" cy="752475"/>
          </a:xfrm>
          <a:prstGeom prst="round2SameRect">
            <a:avLst>
              <a:gd name="adj" fmla="val 10127"/>
            </a:avLst>
          </a:prstGeom>
          <a:solidFill>
            <a:srgbClr val="5A61D4"/>
          </a:solidFill>
          <a:ln/>
        </p:spPr>
      </p:sp>
      <p:sp>
        <p:nvSpPr>
          <p:cNvPr id="16" name="Text 14"/>
          <p:cNvSpPr/>
          <p:nvPr/>
        </p:nvSpPr>
        <p:spPr>
          <a:xfrm>
            <a:off x="10731500" y="4552950"/>
            <a:ext cx="10160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#5A61D4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 flipV="1">
            <a:off x="4191000" y="5305425"/>
            <a:ext cx="7772400" cy="752475"/>
          </a:xfrm>
          <a:prstGeom prst="round2SameRect">
            <a:avLst>
              <a:gd name="adj" fmla="val 10127"/>
            </a:avLst>
          </a:prstGeom>
          <a:solidFill>
            <a:srgbClr val="8F96EE"/>
          </a:solidFill>
          <a:ln/>
        </p:spPr>
      </p:sp>
      <p:sp>
        <p:nvSpPr>
          <p:cNvPr id="18" name="Text 16"/>
          <p:cNvSpPr/>
          <p:nvPr/>
        </p:nvSpPr>
        <p:spPr>
          <a:xfrm>
            <a:off x="10731500" y="5305425"/>
            <a:ext cx="101600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#8F96EE</a:t>
            </a:r>
            <a:endParaRPr lang="en-US" sz="1000" dirty="0"/>
          </a:p>
        </p:txBody>
      </p:sp>
      <p:sp>
        <p:nvSpPr>
          <p:cNvPr id="19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0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21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2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SECONDARY PALETTE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secondary tones expand the visual expression with soft greys and deeper olives that add depth, rhythm and a natural, understated character. They paint larger surfaces, like the hero and footer, and support olive in the team section.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91000" y="1143000"/>
            <a:ext cx="1828800" cy="4914900"/>
          </a:xfrm>
          <a:prstGeom prst="roundRect">
            <a:avLst>
              <a:gd name="adj" fmla="val 4167"/>
            </a:avLst>
          </a:prstGeom>
          <a:solidFill>
            <a:srgbClr val="D3D1D4"/>
          </a:solidFill>
          <a:ln/>
        </p:spPr>
      </p:sp>
      <p:sp>
        <p:nvSpPr>
          <p:cNvPr id="7" name="Text 5"/>
          <p:cNvSpPr/>
          <p:nvPr/>
        </p:nvSpPr>
        <p:spPr>
          <a:xfrm>
            <a:off x="4406900" y="1358900"/>
            <a:ext cx="1397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Mist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406900" y="5664200"/>
            <a:ext cx="13970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#D3D1D4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172200" y="1143000"/>
            <a:ext cx="1828800" cy="4914900"/>
          </a:xfrm>
          <a:prstGeom prst="roundRect">
            <a:avLst>
              <a:gd name="adj" fmla="val 4167"/>
            </a:avLst>
          </a:prstGeom>
          <a:solidFill>
            <a:srgbClr val="AEBAC4"/>
          </a:solidFill>
          <a:ln/>
        </p:spPr>
      </p:sp>
      <p:sp>
        <p:nvSpPr>
          <p:cNvPr id="10" name="Text 8"/>
          <p:cNvSpPr/>
          <p:nvPr/>
        </p:nvSpPr>
        <p:spPr>
          <a:xfrm>
            <a:off x="6388100" y="1358900"/>
            <a:ext cx="1397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Fog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388100" y="5664200"/>
            <a:ext cx="13970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#AEBAC4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153400" y="1143000"/>
            <a:ext cx="1828800" cy="4914900"/>
          </a:xfrm>
          <a:prstGeom prst="roundRect">
            <a:avLst>
              <a:gd name="adj" fmla="val 4167"/>
            </a:avLst>
          </a:prstGeom>
          <a:solidFill>
            <a:srgbClr val="7B7C60"/>
          </a:solidFill>
          <a:ln/>
        </p:spPr>
      </p:sp>
      <p:sp>
        <p:nvSpPr>
          <p:cNvPr id="13" name="Text 11"/>
          <p:cNvSpPr/>
          <p:nvPr/>
        </p:nvSpPr>
        <p:spPr>
          <a:xfrm>
            <a:off x="8369300" y="1358900"/>
            <a:ext cx="1397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Olive Light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369300" y="5664200"/>
            <a:ext cx="13970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#7B7C60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10134600" y="1143000"/>
            <a:ext cx="1828800" cy="4914900"/>
          </a:xfrm>
          <a:prstGeom prst="roundRect">
            <a:avLst>
              <a:gd name="adj" fmla="val 4167"/>
            </a:avLst>
          </a:prstGeom>
          <a:solidFill>
            <a:srgbClr val="4E5540"/>
          </a:solidFill>
          <a:ln/>
        </p:spPr>
      </p:sp>
      <p:sp>
        <p:nvSpPr>
          <p:cNvPr id="16" name="Text 14"/>
          <p:cNvSpPr/>
          <p:nvPr/>
        </p:nvSpPr>
        <p:spPr>
          <a:xfrm>
            <a:off x="10350500" y="1358900"/>
            <a:ext cx="1397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FDFDF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Olive Deep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0350500" y="5664200"/>
            <a:ext cx="1397000" cy="17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FDFD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#4E5540</a:t>
            </a:r>
            <a:endParaRPr lang="en-US" sz="1000" dirty="0"/>
          </a:p>
        </p:txBody>
      </p:sp>
      <p:sp>
        <p:nvSpPr>
          <p:cNvPr id="18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9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20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21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28575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05</a:t>
            </a:r>
            <a:endParaRPr lang="en-US" sz="8600" dirty="0"/>
          </a:p>
        </p:txBody>
      </p:sp>
      <p:sp>
        <p:nvSpPr>
          <p:cNvPr id="3" name="Text 1"/>
          <p:cNvSpPr/>
          <p:nvPr/>
        </p:nvSpPr>
        <p:spPr>
          <a:xfrm>
            <a:off x="228600" y="565150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Brand</a:t>
            </a:r>
            <a:endParaRPr lang="en-US" sz="8600" dirty="0"/>
          </a:p>
        </p:txBody>
      </p:sp>
      <p:sp>
        <p:nvSpPr>
          <p:cNvPr id="4" name="Text 2"/>
          <p:cNvSpPr/>
          <p:nvPr/>
        </p:nvSpPr>
        <p:spPr>
          <a:xfrm>
            <a:off x="5181600" y="28575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Logo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Typography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Colors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Iconography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Photography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Applications</a:t>
            </a:r>
            <a:endParaRPr lang="en-US" sz="8600" dirty="0"/>
          </a:p>
        </p:txBody>
      </p:sp>
      <p:sp>
        <p:nvSpPr>
          <p:cNvPr id="5" name="Text 0"/>
          <p:cNvSpPr/>
          <p:nvPr>
            <p:ph idx="100" type="body" hasCustomPrompt="1"/>
          </p:nvPr>
        </p:nvSpPr>
        <p:spPr>
          <a:xfrm>
            <a:off x="228600" y="22860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228600" y="559435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7" name="Text 0"/>
          <p:cNvSpPr/>
          <p:nvPr>
            <p:ph idx="102" type="body" hasCustomPrompt="1"/>
          </p:nvPr>
        </p:nvSpPr>
        <p:spPr>
          <a:xfrm>
            <a:off x="5181600" y="22860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endParaRPr lang="en-US" sz="8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APP ICONS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These icons illustrate key [category type] categories, from [example 1] to [example 2]. Their [style] style brings [quality 1] and [quality 2] to the [platform/product], reinforcing a [adjective], [adjective] user experience.</a:t>
            </a:r>
            <a:endParaRPr lang="en-US" sz="1500" dirty="0"/>
          </a:p>
        </p:txBody>
      </p:sp>
      <p:pic>
        <p:nvPicPr>
          <p:cNvPr id="6" name="Image 0" descr="/Users/ieva/overzero/dist/.deck-cache/74d7a9a2ab30f30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1000" y="1143000"/>
            <a:ext cx="7772400" cy="4914900"/>
          </a:xfrm>
          <a:prstGeom prst="rect">
            <a:avLst/>
          </a:prstGeom>
        </p:spPr>
      </p:pic>
      <p:sp>
        <p:nvSpPr>
          <p:cNvPr id="7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8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9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0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ILLUSTRATIONS ]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r>
              <a:rPr lang="en-US" sz="1500" spc="-30" kern="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[Character/mascot] adapts to every mood and context, from [situation 1] to [situation 2]. [It/They] bring the brand to life and make it more [adjective], [adjective], and emotionally engaging.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191000" y="228600"/>
            <a:ext cx="3810000" cy="5829300"/>
          </a:xfrm>
          <a:prstGeom prst="roundRect">
            <a:avLst>
              <a:gd name="adj" fmla="val 2000"/>
            </a:avLst>
          </a:prstGeom>
          <a:solidFill>
            <a:srgbClr val="FFFFFF">
              <a:alpha val="40000"/>
            </a:srgbClr>
          </a:solidFill>
          <a:ln w="9525">
            <a:solidFill>
              <a:srgbClr val="D4D4CD"/>
            </a:solidFill>
            <a:prstDash val="solid"/>
          </a:ln>
        </p:spPr>
      </p:sp>
      <p:pic>
        <p:nvPicPr>
          <p:cNvPr id="7" name="Image 0" descr="/Users/ieva/overzero/dist/.deck-cache/60f172b73f3cf27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8000" y="1746250"/>
            <a:ext cx="3556000" cy="27940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153400" y="228600"/>
            <a:ext cx="3810000" cy="5829300"/>
          </a:xfrm>
          <a:prstGeom prst="roundRect">
            <a:avLst>
              <a:gd name="adj" fmla="val 2000"/>
            </a:avLst>
          </a:prstGeom>
          <a:solidFill>
            <a:srgbClr val="D3D1D4">
              <a:alpha val="40000"/>
            </a:srgbClr>
          </a:solidFill>
          <a:ln/>
        </p:spPr>
      </p:sp>
      <p:pic>
        <p:nvPicPr>
          <p:cNvPr id="9" name="Image 1" descr="/Users/ieva/overzero/dist/.deck-cache/46e7d47c24042256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3750" y="1555750"/>
            <a:ext cx="3289300" cy="3175000"/>
          </a:xfrm>
          <a:prstGeom prst="rect">
            <a:avLst/>
          </a:prstGeom>
        </p:spPr>
      </p:pic>
      <p:sp>
        <p:nvSpPr>
          <p:cNvPr id="10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1" name="Text 0"/>
          <p:cNvSpPr/>
          <p:nvPr>
            <p:ph idx="101" type="body" hasCustomPrompt="1"/>
          </p:nvPr>
        </p:nvSpPr>
        <p:spPr>
          <a:xfrm>
            <a:off x="228600" y="1143000"/>
            <a:ext cx="2819400" cy="49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75"/>
              </a:lnSpc>
              <a:buNone/>
            </a:pPr>
            <a:endParaRPr lang="en-US" sz="1500" dirty="0"/>
          </a:p>
        </p:txBody>
      </p:sp>
      <p:sp>
        <p:nvSpPr>
          <p:cNvPr id="12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3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28575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06</a:t>
            </a:r>
            <a:endParaRPr lang="en-US" sz="8600" dirty="0"/>
          </a:p>
        </p:txBody>
      </p:sp>
      <p:sp>
        <p:nvSpPr>
          <p:cNvPr id="3" name="Text 1"/>
          <p:cNvSpPr/>
          <p:nvPr/>
        </p:nvSpPr>
        <p:spPr>
          <a:xfrm>
            <a:off x="228600" y="565150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Brand</a:t>
            </a:r>
            <a:endParaRPr lang="en-US" sz="8600" dirty="0"/>
          </a:p>
        </p:txBody>
      </p:sp>
      <p:sp>
        <p:nvSpPr>
          <p:cNvPr id="4" name="Text 2"/>
          <p:cNvSpPr/>
          <p:nvPr/>
        </p:nvSpPr>
        <p:spPr>
          <a:xfrm>
            <a:off x="5181600" y="28575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Logo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Typography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Colors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Iconography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Photography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Applications</a:t>
            </a:r>
            <a:endParaRPr lang="en-US" sz="8600" dirty="0"/>
          </a:p>
        </p:txBody>
      </p:sp>
      <p:sp>
        <p:nvSpPr>
          <p:cNvPr id="5" name="Text 0"/>
          <p:cNvSpPr/>
          <p:nvPr>
            <p:ph idx="100" type="body" hasCustomPrompt="1"/>
          </p:nvPr>
        </p:nvSpPr>
        <p:spPr>
          <a:xfrm>
            <a:off x="228600" y="22860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228600" y="559435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7" name="Text 0"/>
          <p:cNvSpPr/>
          <p:nvPr>
            <p:ph idx="102" type="body" hasCustomPrompt="1"/>
          </p:nvPr>
        </p:nvSpPr>
        <p:spPr>
          <a:xfrm>
            <a:off x="5181600" y="22860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endParaRPr lang="en-US" sz="8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BRAND PRESENTATION · 2026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spc="20" kern="0" dirty="0">
                <a:solidFill>
                  <a:srgbClr val="2B2B2B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[ PHOTOGRAPHY ]</a:t>
            </a:r>
            <a:endParaRPr lang="en-US" sz="1000" dirty="0"/>
          </a:p>
        </p:txBody>
      </p:sp>
      <p:pic>
        <p:nvPicPr>
          <p:cNvPr id="5" name="Image 0" descr="/Users/ieva/overzero/dist/.deck-cache/3fb41bc40141afc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800100"/>
            <a:ext cx="3810000" cy="3194050"/>
          </a:xfrm>
          <a:prstGeom prst="rect">
            <a:avLst/>
          </a:prstGeom>
        </p:spPr>
      </p:pic>
      <p:pic>
        <p:nvPicPr>
          <p:cNvPr id="6" name="Image 1" descr="/Users/ieva/overzero/dist/.deck-cache/5d863cf9cc296c7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228600"/>
            <a:ext cx="4800600" cy="29718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91000" y="800100"/>
            <a:ext cx="2819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375"/>
              </a:lnSpc>
              <a:buNone/>
            </a:pPr>
            <a:r>
              <a:rPr lang="en-US" sz="1100" dirty="0">
                <a:solidFill>
                  <a:srgbClr val="2B2B2B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photo direction captures the moment before something big: one person on a hill, a ledge, a starting line, under a clear deep-blue sky. Light is warm and directional, like late afternoon. Colors are clean and confident: deep blue, golden grass, soft white. Frames are minimal and slightly surreal, with lots of sky left for words. People are small in the frame, never posed.</a:t>
            </a:r>
            <a:endParaRPr lang="en-US" sz="1100" dirty="0"/>
          </a:p>
        </p:txBody>
      </p:sp>
      <p:pic>
        <p:nvPicPr>
          <p:cNvPr id="8" name="Image 2" descr="/Users/ieva/overzero/dist/.deck-cache/40af9c3470f61f65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550" y="3676650"/>
            <a:ext cx="4121150" cy="2381250"/>
          </a:xfrm>
          <a:prstGeom prst="rect">
            <a:avLst/>
          </a:prstGeom>
        </p:spPr>
      </p:pic>
      <p:pic>
        <p:nvPicPr>
          <p:cNvPr id="9" name="Image 3" descr="/Users/ieva/overzero/dist/.deck-cache/72674bbcf40c530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2286000"/>
            <a:ext cx="5791200" cy="3619500"/>
          </a:xfrm>
          <a:prstGeom prst="rect">
            <a:avLst/>
          </a:prstGeom>
        </p:spPr>
      </p:pic>
      <p:sp>
        <p:nvSpPr>
          <p:cNvPr id="10" name="Text 0"/>
          <p:cNvSpPr/>
          <p:nvPr>
            <p:ph idx="100" type="body" hasCustomPrompt="1"/>
          </p:nvPr>
        </p:nvSpPr>
        <p:spPr>
          <a:xfrm>
            <a:off x="228600" y="228600"/>
            <a:ext cx="38100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1" name="Text 0"/>
          <p:cNvSpPr/>
          <p:nvPr>
            <p:ph idx="101" type="body" hasCustomPrompt="1"/>
          </p:nvPr>
        </p:nvSpPr>
        <p:spPr>
          <a:xfrm>
            <a:off x="4191000" y="800100"/>
            <a:ext cx="2819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ts val="1375"/>
              </a:lnSpc>
              <a:buNone/>
            </a:pPr>
            <a:endParaRPr lang="en-US" sz="1100" dirty="0"/>
          </a:p>
        </p:txBody>
      </p:sp>
      <p:sp>
        <p:nvSpPr>
          <p:cNvPr id="12" name="Text 0"/>
          <p:cNvSpPr/>
          <p:nvPr>
            <p:ph idx="103" type="body" hasCustomPrompt="1"/>
          </p:nvPr>
        </p:nvSpPr>
        <p:spPr>
          <a:xfrm>
            <a:off x="3695700" y="6515100"/>
            <a:ext cx="4800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endParaRPr lang="en-US" sz="1000" dirty="0"/>
          </a:p>
        </p:txBody>
      </p:sp>
      <p:sp>
        <p:nvSpPr>
          <p:cNvPr id="13" name="Text 0"/>
          <p:cNvSpPr/>
          <p:nvPr>
            <p:ph idx="104" type="body" hasCustomPrompt="1"/>
          </p:nvPr>
        </p:nvSpPr>
        <p:spPr>
          <a:xfrm>
            <a:off x="11125200" y="6515100"/>
            <a:ext cx="8382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135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8600" y="28575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07</a:t>
            </a:r>
            <a:endParaRPr lang="en-US" sz="8600" dirty="0"/>
          </a:p>
        </p:txBody>
      </p:sp>
      <p:sp>
        <p:nvSpPr>
          <p:cNvPr id="3" name="Text 1"/>
          <p:cNvSpPr/>
          <p:nvPr/>
        </p:nvSpPr>
        <p:spPr>
          <a:xfrm>
            <a:off x="228600" y="565150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Brand</a:t>
            </a:r>
            <a:endParaRPr lang="en-US" sz="8600" dirty="0"/>
          </a:p>
        </p:txBody>
      </p:sp>
      <p:sp>
        <p:nvSpPr>
          <p:cNvPr id="4" name="Text 2"/>
          <p:cNvSpPr/>
          <p:nvPr/>
        </p:nvSpPr>
        <p:spPr>
          <a:xfrm>
            <a:off x="5181600" y="28575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Logo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Typography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Colors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Iconography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>
                    <a:alpha val="18000"/>
                  </a:srgbClr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Photography</a:t>
            </a:r>
            <a:endParaRPr lang="en-US" sz="8600" dirty="0"/>
          </a:p>
          <a:p>
            <a:pPr algn="r" indent="0" marL="0">
              <a:lnSpc>
                <a:spcPts val="8170"/>
              </a:lnSpc>
              <a:buNone/>
            </a:pPr>
            <a:r>
              <a:rPr lang="en-US" sz="8600" spc="-258" kern="0" dirty="0">
                <a:solidFill>
                  <a:srgbClr val="2B2B2B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Applications</a:t>
            </a:r>
            <a:endParaRPr lang="en-US" sz="8600" dirty="0"/>
          </a:p>
        </p:txBody>
      </p:sp>
      <p:sp>
        <p:nvSpPr>
          <p:cNvPr id="5" name="Text 0"/>
          <p:cNvSpPr/>
          <p:nvPr>
            <p:ph idx="100" type="body" hasCustomPrompt="1"/>
          </p:nvPr>
        </p:nvSpPr>
        <p:spPr>
          <a:xfrm>
            <a:off x="228600" y="228600"/>
            <a:ext cx="57912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228600" y="5594350"/>
            <a:ext cx="4953000" cy="1035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8170"/>
              </a:lnSpc>
              <a:buNone/>
            </a:pPr>
            <a:endParaRPr lang="en-US" sz="8600" dirty="0"/>
          </a:p>
        </p:txBody>
      </p:sp>
      <p:sp>
        <p:nvSpPr>
          <p:cNvPr id="7" name="Text 0"/>
          <p:cNvSpPr/>
          <p:nvPr>
            <p:ph idx="102" type="body" hasCustomPrompt="1"/>
          </p:nvPr>
        </p:nvSpPr>
        <p:spPr>
          <a:xfrm>
            <a:off x="5181600" y="228600"/>
            <a:ext cx="6781800" cy="6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8170"/>
              </a:lnSpc>
              <a:buNone/>
            </a:pPr>
            <a:endParaRPr lang="en-US" sz="8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chiv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is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overzero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presentation</dc:title>
  <dc:subject>PptxGenJS Presentation</dc:subject>
  <dc:creator>overzero</dc:creator>
  <cp:lastModifiedBy>overzero</cp:lastModifiedBy>
  <cp:revision>1</cp:revision>
  <dcterms:created xsi:type="dcterms:W3CDTF">2026-10-13T19:05:41Z</dcterms:created>
  <dcterms:modified xsi:type="dcterms:W3CDTF">2026-10-13T19:05:41Z</dcterms:modified>
</cp:coreProperties>
</file>