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svg"/><Relationship Id="rId3" Type="http://schemas.openxmlformats.org/officeDocument/2006/relationships/image" Target="../media/image-1002-3.png"/><Relationship Id="rId4" Type="http://schemas.openxmlformats.org/officeDocument/2006/relationships/image" Target="../media/image-1002-4.svg"/><Relationship Id="rId5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sv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sv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image-1007-2.sv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sv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image" Target="../media/image-1009-2.sv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image" Target="../media/image-1010-2.sv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image" Target="../media/image-1011-2.sv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image" Target="../media/image-1012-2.sv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image" Target="../media/image-1013-2.svg"/><Relationship Id="rId3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image" Target="../media/image-1016-2.svg"/><Relationship Id="rId3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image" Target="../media/image-1017-2.svg"/><Relationship Id="rId3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8-1.png"/><Relationship Id="rId2" Type="http://schemas.openxmlformats.org/officeDocument/2006/relationships/image" Target="../media/image-1018-2.svg"/><Relationship Id="rId3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9-1.png"/><Relationship Id="rId2" Type="http://schemas.openxmlformats.org/officeDocument/2006/relationships/image" Target="../media/image-1019-2.svg"/><Relationship Id="rId3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0-1.png"/><Relationship Id="rId2" Type="http://schemas.openxmlformats.org/officeDocument/2006/relationships/image" Target="../media/image-1020-2.svg"/><Relationship Id="rId3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1-1.png"/><Relationship Id="rId2" Type="http://schemas.openxmlformats.org/officeDocument/2006/relationships/image" Target="../media/image-1021-2.svg"/><Relationship Id="rId3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2-1.png"/><Relationship Id="rId2" Type="http://schemas.openxmlformats.org/officeDocument/2006/relationships/image" Target="../media/image-1022-2.svg"/><Relationship Id="rId3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3-1.png"/><Relationship Id="rId2" Type="http://schemas.openxmlformats.org/officeDocument/2006/relationships/image" Target="../media/image-1023-2.svg"/><Relationship Id="rId3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4-1.png"/><Relationship Id="rId2" Type="http://schemas.openxmlformats.org/officeDocument/2006/relationships/image" Target="../media/image-1024-2.svg"/><Relationship Id="rId3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5-1.png"/><Relationship Id="rId2" Type="http://schemas.openxmlformats.org/officeDocument/2006/relationships/image" Target="../media/image-1025-2.svg"/><Relationship Id="rId3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6-1.png"/><Relationship Id="rId2" Type="http://schemas.openxmlformats.org/officeDocument/2006/relationships/image" Target="../media/image-1026-2.svg"/><Relationship Id="rId3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7-1.png"/><Relationship Id="rId2" Type="http://schemas.openxmlformats.org/officeDocument/2006/relationships/image" Target="../media/image-1027-2.svg"/><Relationship Id="rId3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8-1.png"/><Relationship Id="rId2" Type="http://schemas.openxmlformats.org/officeDocument/2006/relationships/image" Target="../media/image-1028-2.svg"/><Relationship Id="rId3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9-1.png"/><Relationship Id="rId2" Type="http://schemas.openxmlformats.org/officeDocument/2006/relationships/image" Target="../media/image-1029-2.svg"/><Relationship Id="rId3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0-1.png"/><Relationship Id="rId2" Type="http://schemas.openxmlformats.org/officeDocument/2006/relationships/image" Target="../media/image-1030-2.svg"/><Relationship Id="rId3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1-1.png"/><Relationship Id="rId2" Type="http://schemas.openxmlformats.org/officeDocument/2006/relationships/image" Target="../media/image-1031-2.svg"/><Relationship Id="rId3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2-1.png"/><Relationship Id="rId2" Type="http://schemas.openxmlformats.org/officeDocument/2006/relationships/image" Target="../media/image-1032-2.svg"/><Relationship Id="rId3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3-1.png"/><Relationship Id="rId2" Type="http://schemas.openxmlformats.org/officeDocument/2006/relationships/image" Target="../media/image-1033-2.svg"/><Relationship Id="rId3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4-1.png"/><Relationship Id="rId2" Type="http://schemas.openxmlformats.org/officeDocument/2006/relationships/image" Target="../media/image-1034-2.svg"/><Relationship Id="rId3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5-1.png"/><Relationship Id="rId2" Type="http://schemas.openxmlformats.org/officeDocument/2006/relationships/image" Target="../media/image-1035-2.sv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D3D1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dist/.deck-cache/c6ec8233053f99bc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2100" y="1111250"/>
            <a:ext cx="6819900" cy="574675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228600"/>
            <a:ext cx="7797800" cy="20701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8170"/>
              </a:lnSpc>
              <a:buNone/>
              <a:def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Deck title</a:t>
            </a:r>
            <a:endParaRPr lang="en-US" sz="8600" dirty="0"/>
          </a:p>
        </p:txBody>
      </p:sp>
      <p:pic>
        <p:nvPicPr>
          <p:cNvPr id="4" name="Image 1" descr="/Users/ieva/overzero/public/brand/logo/svg/overzero-logo-charcoal.sv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photo">
    <p:bg>
      <p:bgPr>
        <a:solidFill>
          <a:srgbClr val="AEBA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public/brand/logo/svg/overzero-logo-paper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228600"/>
            <a:ext cx="1441444" cy="1905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8153400" y="228600"/>
            <a:ext cx="3810000" cy="406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TYPE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1066800"/>
            <a:ext cx="9753600" cy="266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6000"/>
              </a:lnSpc>
              <a:buNone/>
              <a:defRPr lang="en-US" sz="6000" spc="-240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Deck title</a:t>
            </a:r>
            <a:endParaRPr lang="en-US" sz="6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228600" y="4724400"/>
            <a:ext cx="5791200" cy="190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One line on what this deck is for.</a:t>
            </a:r>
            <a:endParaRPr lang="en-US" sz="18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8153400" y="6286500"/>
            <a:ext cx="3810000" cy="381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DATE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2B2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SECTION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10134600" y="228600"/>
            <a:ext cx="18288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01 / 05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191000" y="228600"/>
            <a:ext cx="4800600" cy="254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One or two lines on what this part covers.</a:t>
            </a: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228600" y="3517900"/>
            <a:ext cx="9753600" cy="311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8170"/>
              </a:lnSpc>
              <a:buNone/>
              <a:defRPr lang="en-US" sz="8600" spc="-258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Section title</a:t>
            </a:r>
            <a:endParaRPr lang="en-US" sz="86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5791200" cy="103505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8170"/>
              </a:lnSpc>
              <a:buNone/>
              <a:def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8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5594350"/>
            <a:ext cx="4953000" cy="103505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8170"/>
              </a:lnSpc>
              <a:buNone/>
              <a:def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Deck</a:t>
            </a:r>
            <a:endParaRPr lang="en-US" sz="8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181600" y="228600"/>
            <a:ext cx="6781800" cy="62103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8170"/>
              </a:lnSpc>
              <a:buNone/>
              <a:def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Section one</a:t>
            </a:r>
            <a:endParaRPr lang="en-US" sz="86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9753600" cy="330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6000"/>
              </a:lnSpc>
              <a:buNone/>
              <a:def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One line that asks for the next step.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5486400"/>
            <a:ext cx="3810000" cy="57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485"/>
              </a:lnSpc>
              <a:buNone/>
              <a:defRPr lang="en-US" sz="1100" spc="22" kern="0" dirty="0">
                <a:solidFill>
                  <a:srgbClr val="5A61D4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485"/>
              </a:lnSpc>
              <a:buNone/>
            </a:pPr>
            <a:r>
              <a:rPr lang="en-US" sz="1100" spc="22" kern="0" dirty="0">
                <a:solidFill>
                  <a:srgbClr val="5A61D4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BOOK A CALL →</a:t>
            </a:r>
            <a:endParaRPr lang="en-US" sz="11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4191000" y="5486400"/>
            <a:ext cx="3810000" cy="57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A SHORT NOTE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8153400" y="5486400"/>
            <a:ext cx="3810000" cy="57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CONTACT DETAILS</a:t>
            </a:r>
            <a:endParaRPr lang="en-US" sz="1000" dirty="0"/>
          </a:p>
        </p:txBody>
      </p:sp>
      <p:pic>
        <p:nvPicPr>
          <p:cNvPr id="7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8" name="Text 0"/>
          <p:cNvSpPr/>
          <p:nvPr>
            <p:ph idx="106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9" name="Text 0"/>
          <p:cNvSpPr/>
          <p:nvPr>
            <p:ph idx="107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D3D1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dist/.deck-cache/ed28f3f06d225faf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5078539"/>
            <a:ext cx="11734800" cy="1550861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228600"/>
            <a:ext cx="7772400" cy="266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6000"/>
              </a:lnSpc>
              <a:buNone/>
              <a:def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Thank you.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8153400" y="228600"/>
            <a:ext cx="3810000" cy="152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CONTACT DETAILS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181600" y="228600"/>
            <a:ext cx="5956300" cy="571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statement in two or three sentences.</a:t>
            </a:r>
            <a:endParaRPr lang="en-US" sz="18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9753600" cy="317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6000"/>
              </a:lnSpc>
              <a:buNone/>
              <a:def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one line to remember.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162800" y="3835400"/>
            <a:ext cx="4800600" cy="2222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 in the opposite corner.</a:t>
            </a:r>
            <a:endParaRPr lang="en-US" sz="18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-im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191000" y="228600"/>
            <a:ext cx="7772400" cy="203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statement in one or two lines.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li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231900"/>
            <a:ext cx="4800600" cy="254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3962400"/>
            <a:ext cx="4800600" cy="2095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8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-medi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-media-pai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-ful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-spli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-pai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pic>
        <p:nvPicPr>
          <p:cNvPr id="3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-coll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191000" y="800100"/>
            <a:ext cx="28194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75"/>
              </a:lnSpc>
              <a:buNone/>
              <a:defRPr lang="en-US" sz="11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note on the photographs.</a:t>
            </a:r>
            <a:endParaRPr lang="en-US" sz="11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reensho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1625600" y="5867400"/>
            <a:ext cx="8940800" cy="1905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WHAT THIS SCREEN SHOWS</a:t>
            </a:r>
            <a:endParaRPr lang="en-US" sz="10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6781800" cy="304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“What they said, in their words.”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4495800"/>
            <a:ext cx="48006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725"/>
              </a:lnSpc>
              <a:buNone/>
              <a:def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Name</a:t>
            </a:r>
            <a:endParaRPr lang="en-US" sz="15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228600" y="4800600"/>
            <a:ext cx="48006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ROLE, COMPANY</a:t>
            </a:r>
            <a:endParaRPr lang="en-US" sz="1000" dirty="0"/>
          </a:p>
        </p:txBody>
      </p:sp>
      <p:pic>
        <p:nvPicPr>
          <p:cNvPr id="6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7" name="Text 0"/>
          <p:cNvSpPr/>
          <p:nvPr>
            <p:ph idx="105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8" name="Text 0"/>
          <p:cNvSpPr/>
          <p:nvPr>
            <p:ph idx="106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6781800" cy="139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Name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2692400"/>
            <a:ext cx="6781800" cy="177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ROLE</a:t>
            </a:r>
            <a:endParaRPr lang="en-US" sz="1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228600" y="3175000"/>
            <a:ext cx="5791200" cy="288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biography.</a:t>
            </a:r>
            <a:endParaRPr lang="en-US" sz="1800" dirty="0"/>
          </a:p>
        </p:txBody>
      </p:sp>
      <p:pic>
        <p:nvPicPr>
          <p:cNvPr id="6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7" name="Text 0"/>
          <p:cNvSpPr/>
          <p:nvPr>
            <p:ph idx="105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8" name="Text 0"/>
          <p:cNvSpPr/>
          <p:nvPr>
            <p:ph idx="106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MEET THE TEAM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3810000" cy="266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640"/>
              </a:lnSpc>
              <a:buNone/>
              <a:defRPr lang="en-US" sz="2400" spc="-84" kern="0" dirty="0">
                <a:solidFill>
                  <a:srgbClr val="4E55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4E55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Who you'll work with.</a:t>
            </a:r>
            <a:endParaRPr lang="en-US" sz="24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3810000" cy="330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ature-row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3810000" cy="330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717550"/>
            <a:ext cx="3810000" cy="266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640"/>
              </a:lnSpc>
              <a:buNone/>
              <a:def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the figures show.</a:t>
            </a:r>
            <a:endParaRPr lang="en-US" sz="2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8763000" cy="1079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cing">
    <p:bg>
      <p:bgPr>
        <a:solidFill>
          <a:srgbClr val="2B2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6781800" cy="139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it costs.</a:t>
            </a:r>
            <a:endParaRPr lang="en-US" sz="3200" dirty="0"/>
          </a:p>
        </p:txBody>
      </p:sp>
      <p:pic>
        <p:nvPicPr>
          <p:cNvPr id="4" name="Image 0" descr="/Users/ieva/overzero/public/brand/logo/svg/overzero-logo-paper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-tile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cime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let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lette-column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r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pic>
        <p:nvPicPr>
          <p:cNvPr id="3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9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2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public/brand/logo/svg/overzero-logo-paper.sv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600" y="228600"/>
            <a:ext cx="1441444" cy="190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53400" y="228600"/>
            <a:ext cx="381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DESIGN STUDIO</a:t>
            </a:r>
            <a:endParaRPr lang="en-US" sz="1000" dirty="0"/>
          </a:p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TWO PEOPLE, ONE SPRINT AT A TIME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228600" y="1104900"/>
            <a:ext cx="97536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prototype you’ll show at your next big moment</a:t>
            </a:r>
            <a:endParaRPr lang="en-US" sz="6000" dirty="0"/>
          </a:p>
        </p:txBody>
      </p:sp>
      <p:sp>
        <p:nvSpPr>
          <p:cNvPr id="5" name="Text 2"/>
          <p:cNvSpPr/>
          <p:nvPr/>
        </p:nvSpPr>
        <p:spPr>
          <a:xfrm>
            <a:off x="228600" y="4724400"/>
            <a:ext cx="57912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Two seniors design and build it, with a brand that looks and sounds like you. Share it with one link.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153400" y="62865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THE DEMO, THE RAISE,</a:t>
            </a:r>
            <a:endParaRPr lang="en-US" sz="1000" dirty="0"/>
          </a:p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THE LAUNCH.</a:t>
            </a:r>
            <a:endParaRPr lang="en-US" sz="10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8153400" y="228600"/>
            <a:ext cx="381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8" name="Text 0"/>
          <p:cNvSpPr/>
          <p:nvPr>
            <p:ph idx="102" type="body" hasCustomPrompt="1"/>
          </p:nvPr>
        </p:nvSpPr>
        <p:spPr>
          <a:xfrm>
            <a:off x="228600" y="1066800"/>
            <a:ext cx="97536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endParaRPr lang="en-US" sz="6000" dirty="0"/>
          </a:p>
        </p:txBody>
      </p:sp>
      <p:sp>
        <p:nvSpPr>
          <p:cNvPr id="9" name="Text 0"/>
          <p:cNvSpPr/>
          <p:nvPr>
            <p:ph idx="103" type="body" hasCustomPrompt="1"/>
          </p:nvPr>
        </p:nvSpPr>
        <p:spPr>
          <a:xfrm>
            <a:off x="228600" y="4724400"/>
            <a:ext cx="57912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2340"/>
              </a:lnSpc>
              <a:buNone/>
            </a:pPr>
            <a:endParaRPr lang="en-US" sz="1800" dirty="0"/>
          </a:p>
        </p:txBody>
      </p:sp>
      <p:sp>
        <p:nvSpPr>
          <p:cNvPr id="10" name="Text 0"/>
          <p:cNvSpPr/>
          <p:nvPr>
            <p:ph idx="104" type="body" hasCustomPrompt="1"/>
          </p:nvPr>
        </p:nvSpPr>
        <p:spPr>
          <a:xfrm>
            <a:off x="8153400" y="62865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WHY NOW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723900"/>
            <a:ext cx="9753600" cy="3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Everyone can build now. The bar went up.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7162800" y="3835400"/>
            <a:ext cx="4800600" cy="222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Building it yourself is fast. Hiring a designer gets you craft. With us you get both, plus the brand behind it, from the same two people.</a:t>
            </a:r>
            <a:endParaRPr lang="en-US" sz="1800" dirty="0"/>
          </a:p>
        </p:txBody>
      </p:sp>
      <p:sp>
        <p:nvSpPr>
          <p:cNvPr id="7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8" name="Text 0"/>
          <p:cNvSpPr/>
          <p:nvPr>
            <p:ph idx="101" type="body" hasCustomPrompt="1"/>
          </p:nvPr>
        </p:nvSpPr>
        <p:spPr>
          <a:xfrm>
            <a:off x="228600" y="685800"/>
            <a:ext cx="9753600" cy="3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endParaRPr lang="en-US" sz="6000" dirty="0"/>
          </a:p>
        </p:txBody>
      </p:sp>
      <p:sp>
        <p:nvSpPr>
          <p:cNvPr id="9" name="Text 0"/>
          <p:cNvSpPr/>
          <p:nvPr>
            <p:ph idx="102" type="body" hasCustomPrompt="1"/>
          </p:nvPr>
        </p:nvSpPr>
        <p:spPr>
          <a:xfrm>
            <a:off x="7162800" y="3835400"/>
            <a:ext cx="4800600" cy="222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2340"/>
              </a:lnSpc>
              <a:buNone/>
            </a:pPr>
            <a:endParaRPr lang="en-US" sz="1800" dirty="0"/>
          </a:p>
        </p:txBody>
      </p:sp>
      <p:sp>
        <p:nvSpPr>
          <p:cNvPr id="10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1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THE STUDIO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231900"/>
            <a:ext cx="48006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two-person studio for early teams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228600" y="3962400"/>
            <a:ext cx="4800600" cy="209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We’re Oliver and Ieva. We build the prototype you’ll show, the design it runs on and the brand behind it, all from your story.</a:t>
            </a:r>
            <a:endParaRPr lang="en-US" sz="1800" dirty="0"/>
          </a:p>
        </p:txBody>
      </p:sp>
      <p:pic>
        <p:nvPicPr>
          <p:cNvPr id="7" name="Image 0" descr="/Users/ieva/overzero/dist/.deck-cache/106fdd47a789427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228600"/>
            <a:ext cx="5791200" cy="5829300"/>
          </a:xfrm>
          <a:prstGeom prst="rect">
            <a:avLst/>
          </a:prstGeom>
        </p:spPr>
      </p:pic>
      <p:sp>
        <p:nvSpPr>
          <p:cNvPr id="8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9" name="Text 0"/>
          <p:cNvSpPr/>
          <p:nvPr>
            <p:ph idx="101" type="body" hasCustomPrompt="1"/>
          </p:nvPr>
        </p:nvSpPr>
        <p:spPr>
          <a:xfrm>
            <a:off x="228600" y="1231900"/>
            <a:ext cx="48006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3520"/>
              </a:lnSpc>
              <a:buNone/>
            </a:pPr>
            <a:endParaRPr lang="en-US" sz="3200" dirty="0"/>
          </a:p>
        </p:txBody>
      </p:sp>
      <p:sp>
        <p:nvSpPr>
          <p:cNvPr id="10" name="Text 0"/>
          <p:cNvSpPr/>
          <p:nvPr>
            <p:ph idx="102" type="body" hasCustomPrompt="1"/>
          </p:nvPr>
        </p:nvSpPr>
        <p:spPr>
          <a:xfrm>
            <a:off x="228600" y="3962400"/>
            <a:ext cx="4800600" cy="209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40"/>
              </a:lnSpc>
              <a:buNone/>
            </a:pPr>
            <a:endParaRPr lang="en-US" sz="1800" dirty="0"/>
          </a:p>
        </p:txBody>
      </p:sp>
      <p:sp>
        <p:nvSpPr>
          <p:cNvPr id="11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2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WHO IT’S FOR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698500"/>
            <a:ext cx="8763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Founders with first money and a big moment ahead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228600" y="2743200"/>
            <a:ext cx="57912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" y="2857500"/>
            <a:ext cx="57912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YOU’VE BUILT SOMETHING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28600" y="3162300"/>
            <a:ext cx="56388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Send us your build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28600" y="396240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8600" y="4089400"/>
            <a:ext cx="1828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YOU BRING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209800" y="4051300"/>
            <a:ext cx="3657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working app, often made in Lovable or v0.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8600" y="466090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8600" y="4787900"/>
            <a:ext cx="1828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 DO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209800" y="4749800"/>
            <a:ext cx="3657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Rebuild the screens that matter most, and give the whole product a look and voice of its own.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72200" y="2743200"/>
            <a:ext cx="57912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172200" y="2857500"/>
            <a:ext cx="57912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YOU HAVE THE IDEA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72200" y="3162300"/>
            <a:ext cx="56388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Or just your story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172200" y="396240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4089400"/>
            <a:ext cx="1828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YOU BRING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153400" y="4051300"/>
            <a:ext cx="3657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story, and maybe a deck.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72200" y="466090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72200" y="4787900"/>
            <a:ext cx="1828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 DO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153400" y="4749800"/>
            <a:ext cx="36576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Build the first version from your story.</a:t>
            </a:r>
            <a:endParaRPr lang="en-US" sz="1300" dirty="0"/>
          </a:p>
        </p:txBody>
      </p:sp>
      <p:sp>
        <p:nvSpPr>
          <p:cNvPr id="24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5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endParaRPr lang="en-US" sz="3200" dirty="0"/>
          </a:p>
        </p:txBody>
      </p:sp>
      <p:sp>
        <p:nvSpPr>
          <p:cNvPr id="26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7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dist/.deck-cache/e4a630653dad4ae8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2100" y="1111250"/>
            <a:ext cx="6819900" cy="57467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THE SPRINT ]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134600" y="228600"/>
            <a:ext cx="1828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01 / 02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228600" y="3517900"/>
            <a:ext cx="9753600" cy="311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Two weeks, fixed price</a:t>
            </a:r>
            <a:endParaRPr lang="en-US" sz="8600" dirty="0"/>
          </a:p>
        </p:txBody>
      </p:sp>
      <p:sp>
        <p:nvSpPr>
          <p:cNvPr id="6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10134600" y="228600"/>
            <a:ext cx="1828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8" name="Text 0"/>
          <p:cNvSpPr/>
          <p:nvPr>
            <p:ph idx="102" type="body" hasCustomPrompt="1"/>
          </p:nvPr>
        </p:nvSpPr>
        <p:spPr>
          <a:xfrm>
            <a:off x="4191000" y="228600"/>
            <a:ext cx="48006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40"/>
              </a:lnSpc>
              <a:buNone/>
            </a:pPr>
            <a:endParaRPr lang="en-US" sz="1800" dirty="0"/>
          </a:p>
        </p:txBody>
      </p:sp>
      <p:sp>
        <p:nvSpPr>
          <p:cNvPr id="9" name="Text 0"/>
          <p:cNvSpPr/>
          <p:nvPr>
            <p:ph idx="103" type="body" hasCustomPrompt="1"/>
          </p:nvPr>
        </p:nvSpPr>
        <p:spPr>
          <a:xfrm>
            <a:off x="228600" y="3517900"/>
            <a:ext cx="9753600" cy="311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HOW WE WORK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698500"/>
            <a:ext cx="381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your story to your moment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181600" y="781050"/>
            <a:ext cx="67818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181600" y="908050"/>
            <a:ext cx="8382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01 / 03</a:t>
            </a:r>
            <a:endParaRPr lang="en-US" sz="1000" dirty="0"/>
          </a:p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STORY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172200" y="895350"/>
            <a:ext cx="2819400" cy="158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start with your story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144000" y="895350"/>
            <a:ext cx="2819400" cy="158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kickoff session to get clear on who it’s for and what your moment needs. That becomes your brand base.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181600" y="2540000"/>
            <a:ext cx="67818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81600" y="2667000"/>
            <a:ext cx="8382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02 / 03</a:t>
            </a:r>
            <a:endParaRPr lang="en-US" sz="1000" dirty="0"/>
          </a:p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BUILD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172200" y="2654300"/>
            <a:ext cx="2819400" cy="158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 build it. You watch it take shape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9144000" y="2654300"/>
            <a:ext cx="2819400" cy="158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We design and build it together, technical setup included. Every version gets its own link.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181600" y="4298950"/>
            <a:ext cx="67818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181600" y="4425950"/>
            <a:ext cx="8382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03 / 03</a:t>
            </a:r>
            <a:endParaRPr lang="en-US" sz="1000" dirty="0"/>
          </a:p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MOMENT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172200" y="4413250"/>
            <a:ext cx="2819400" cy="158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 take it into your moment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9144000" y="4413250"/>
            <a:ext cx="2819400" cy="158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Share one link with investors or your first users. When your engineers are ready, it’s one pull request away.</a:t>
            </a:r>
            <a:endParaRPr lang="en-US" sz="1300" dirty="0"/>
          </a:p>
        </p:txBody>
      </p:sp>
      <p:sp>
        <p:nvSpPr>
          <p:cNvPr id="18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9" name="Text 0"/>
          <p:cNvSpPr/>
          <p:nvPr>
            <p:ph idx="101" type="body" hasCustomPrompt="1"/>
          </p:nvPr>
        </p:nvSpPr>
        <p:spPr>
          <a:xfrm>
            <a:off x="228600" y="685800"/>
            <a:ext cx="381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endParaRPr lang="en-US" sz="3200" dirty="0"/>
          </a:p>
        </p:txBody>
      </p:sp>
      <p:sp>
        <p:nvSpPr>
          <p:cNvPr id="20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21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2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THE TWO WEEKS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698500"/>
            <a:ext cx="8763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one is your story and brand. Week two is the product.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228600" y="3302000"/>
            <a:ext cx="117348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" y="3251200"/>
            <a:ext cx="101600" cy="101600"/>
          </a:xfrm>
          <a:prstGeom prst="ellipse">
            <a:avLst/>
          </a:prstGeom>
          <a:solidFill>
            <a:srgbClr val="2B2B2B"/>
          </a:solidFill>
          <a:ln/>
        </p:spPr>
      </p:sp>
      <p:sp>
        <p:nvSpPr>
          <p:cNvPr id="8" name="Text 6"/>
          <p:cNvSpPr/>
          <p:nvPr/>
        </p:nvSpPr>
        <p:spPr>
          <a:xfrm>
            <a:off x="228600" y="2921000"/>
            <a:ext cx="1803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1 · MON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28600" y="3556000"/>
            <a:ext cx="1803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Kickoff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28600" y="4191000"/>
            <a:ext cx="18034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45 to 60 minutes on your story and what your moment needs.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184400" y="3251200"/>
            <a:ext cx="101600" cy="101600"/>
          </a:xfrm>
          <a:prstGeom prst="ellipse">
            <a:avLst/>
          </a:prstGeom>
          <a:solidFill>
            <a:srgbClr val="2B2B2B"/>
          </a:solidFill>
          <a:ln/>
        </p:spPr>
      </p:sp>
      <p:sp>
        <p:nvSpPr>
          <p:cNvPr id="12" name="Text 10"/>
          <p:cNvSpPr/>
          <p:nvPr/>
        </p:nvSpPr>
        <p:spPr>
          <a:xfrm>
            <a:off x="2184400" y="2921000"/>
            <a:ext cx="1803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1 · WED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184400" y="3556000"/>
            <a:ext cx="1803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Two directions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184400" y="4191000"/>
            <a:ext cx="18034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Each has a wordmark, colours, type and one sample screen. You pick one.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140200" y="3251200"/>
            <a:ext cx="101600" cy="101600"/>
          </a:xfrm>
          <a:prstGeom prst="ellipse">
            <a:avLst/>
          </a:prstGeom>
          <a:solidFill>
            <a:srgbClr val="2B2B2B"/>
          </a:solidFill>
          <a:ln/>
        </p:spPr>
      </p:sp>
      <p:sp>
        <p:nvSpPr>
          <p:cNvPr id="16" name="Text 14"/>
          <p:cNvSpPr/>
          <p:nvPr/>
        </p:nvSpPr>
        <p:spPr>
          <a:xfrm>
            <a:off x="4140200" y="2921000"/>
            <a:ext cx="1803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1 · FRI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40200" y="3556000"/>
            <a:ext cx="1803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 locked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140200" y="4191000"/>
            <a:ext cx="18034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One round of changes on the direction you chose. Then it’s fixed.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096000" y="3251200"/>
            <a:ext cx="101600" cy="101600"/>
          </a:xfrm>
          <a:prstGeom prst="ellipse">
            <a:avLst/>
          </a:prstGeom>
          <a:solidFill>
            <a:srgbClr val="2B2B2B"/>
          </a:solidFill>
          <a:ln/>
        </p:spPr>
      </p:sp>
      <p:sp>
        <p:nvSpPr>
          <p:cNvPr id="20" name="Text 18"/>
          <p:cNvSpPr/>
          <p:nvPr/>
        </p:nvSpPr>
        <p:spPr>
          <a:xfrm>
            <a:off x="6096000" y="2921000"/>
            <a:ext cx="1803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2 · MON–THU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096000" y="3556000"/>
            <a:ext cx="1803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product, in code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096000" y="4191000"/>
            <a:ext cx="18034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design system and your screens, with the copy.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051800" y="3251200"/>
            <a:ext cx="101600" cy="101600"/>
          </a:xfrm>
          <a:prstGeom prst="ellipse">
            <a:avLst/>
          </a:prstGeom>
          <a:solidFill>
            <a:srgbClr val="2B2B2B"/>
          </a:solidFill>
          <a:ln/>
        </p:spPr>
      </p:sp>
      <p:sp>
        <p:nvSpPr>
          <p:cNvPr id="24" name="Text 22"/>
          <p:cNvSpPr/>
          <p:nvPr/>
        </p:nvSpPr>
        <p:spPr>
          <a:xfrm>
            <a:off x="8051800" y="2921000"/>
            <a:ext cx="1803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2 · MID-WEEK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051800" y="3556000"/>
            <a:ext cx="1803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One review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051800" y="4191000"/>
            <a:ext cx="18034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 comment on the live preview. One round of changes.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10007600" y="3251200"/>
            <a:ext cx="101600" cy="101600"/>
          </a:xfrm>
          <a:prstGeom prst="ellipse">
            <a:avLst/>
          </a:prstGeom>
          <a:solidFill>
            <a:srgbClr val="2B2B2B"/>
          </a:solidFill>
          <a:ln/>
        </p:spPr>
      </p:sp>
      <p:sp>
        <p:nvSpPr>
          <p:cNvPr id="28" name="Text 26"/>
          <p:cNvSpPr/>
          <p:nvPr/>
        </p:nvSpPr>
        <p:spPr>
          <a:xfrm>
            <a:off x="10007600" y="2921000"/>
            <a:ext cx="1803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2 · FRI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0007600" y="3556000"/>
            <a:ext cx="1803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Handover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10007600" y="4191000"/>
            <a:ext cx="18034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Your Base is finished. A 30-minute call on how to use it.</a:t>
            </a:r>
            <a:endParaRPr lang="en-US" sz="1300" dirty="0"/>
          </a:p>
        </p:txBody>
      </p:sp>
      <p:sp>
        <p:nvSpPr>
          <p:cNvPr id="31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32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endParaRPr lang="en-US" sz="3200" dirty="0"/>
          </a:p>
        </p:txBody>
      </p:sp>
      <p:sp>
        <p:nvSpPr>
          <p:cNvPr id="33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34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YOUR TIME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730250"/>
            <a:ext cx="3810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About two hours of your time across the whole sprint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Everything else is async: one clear question at a time, with a deadline.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181600" y="781050"/>
            <a:ext cx="33147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181600" y="996950"/>
            <a:ext cx="33147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30 min</a:t>
            </a:r>
            <a:endParaRPr lang="en-US" sz="6000" dirty="0"/>
          </a:p>
        </p:txBody>
      </p:sp>
      <p:sp>
        <p:nvSpPr>
          <p:cNvPr id="9" name="Text 7"/>
          <p:cNvSpPr/>
          <p:nvPr/>
        </p:nvSpPr>
        <p:spPr>
          <a:xfrm>
            <a:off x="5181600" y="1898650"/>
            <a:ext cx="3162300" cy="143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Discovery call. Is this a fit, what we’ll build, and when.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648700" y="781050"/>
            <a:ext cx="33147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48700" y="996950"/>
            <a:ext cx="33147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60 min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8648700" y="1898650"/>
            <a:ext cx="3162300" cy="143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Kickoff, 45 to 60 minutes. Your story, and the reactions a questionnaire can’t capture.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181600" y="3419475"/>
            <a:ext cx="33147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81600" y="3635375"/>
            <a:ext cx="33147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30 min</a:t>
            </a:r>
            <a:endParaRPr lang="en-US" sz="6000" dirty="0"/>
          </a:p>
        </p:txBody>
      </p:sp>
      <p:sp>
        <p:nvSpPr>
          <p:cNvPr id="15" name="Text 13"/>
          <p:cNvSpPr/>
          <p:nvPr/>
        </p:nvSpPr>
        <p:spPr>
          <a:xfrm>
            <a:off x="5181600" y="4537075"/>
            <a:ext cx="3162300" cy="143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Brand directions, 20 to 30 minutes. The biggest decision in the sprint, so we make it live.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648700" y="3419475"/>
            <a:ext cx="33147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48700" y="3635375"/>
            <a:ext cx="33147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30 min</a:t>
            </a:r>
            <a:endParaRPr lang="en-US" sz="6000" dirty="0"/>
          </a:p>
        </p:txBody>
      </p:sp>
      <p:sp>
        <p:nvSpPr>
          <p:cNvPr id="18" name="Text 16"/>
          <p:cNvSpPr/>
          <p:nvPr/>
        </p:nvSpPr>
        <p:spPr>
          <a:xfrm>
            <a:off x="8648700" y="4537075"/>
            <a:ext cx="3162300" cy="143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Handover. So you and your developer know how to use the Base.</a:t>
            </a:r>
            <a:endParaRPr lang="en-US" sz="1300" dirty="0"/>
          </a:p>
        </p:txBody>
      </p:sp>
      <p:sp>
        <p:nvSpPr>
          <p:cNvPr id="19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0" name="Text 0"/>
          <p:cNvSpPr/>
          <p:nvPr>
            <p:ph idx="101" type="body" hasCustomPrompt="1"/>
          </p:nvPr>
        </p:nvSpPr>
        <p:spPr>
          <a:xfrm>
            <a:off x="228600" y="717550"/>
            <a:ext cx="3810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endParaRPr lang="en-US" sz="2400" dirty="0"/>
          </a:p>
        </p:txBody>
      </p:sp>
      <p:sp>
        <p:nvSpPr>
          <p:cNvPr id="21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22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3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WHAT YOU GET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698500"/>
            <a:ext cx="8763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Base: one private home for your prototype, design and brand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228600" y="2743200"/>
            <a:ext cx="28194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" y="2857500"/>
            <a:ext cx="2819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28600" y="3314700"/>
            <a:ext cx="266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28600" y="4191000"/>
            <a:ext cx="26670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Logo, colours, type, voice and positioning, with downloads in common formats.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00400" y="2743200"/>
            <a:ext cx="28194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0" y="2857500"/>
            <a:ext cx="2819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200400" y="3314700"/>
            <a:ext cx="266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Design system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3200400" y="4191000"/>
            <a:ext cx="26670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Tokens and the 8 to 10 components your prototype uses, each with short notes.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72200" y="2743200"/>
            <a:ext cx="28194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72200" y="2857500"/>
            <a:ext cx="2819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03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172200" y="3314700"/>
            <a:ext cx="266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Prototypes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172200" y="4191000"/>
            <a:ext cx="26670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Live links and real code, one pull request away from your engineers.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144000" y="2743200"/>
            <a:ext cx="2819400" cy="0"/>
          </a:xfrm>
          <a:prstGeom prst="line">
            <a:avLst/>
          </a:prstGeom>
          <a:noFill/>
          <a:ln w="9525">
            <a:solidFill>
              <a:srgbClr val="2B2B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0" y="2857500"/>
            <a:ext cx="2819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04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9144000" y="3314700"/>
            <a:ext cx="2667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AI-ready files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9144000" y="4191000"/>
            <a:ext cx="26670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brand.md, design.md and tokens your own Lovable or Claude can read, so what you build next stays on brand.</a:t>
            </a:r>
            <a:endParaRPr lang="en-US" sz="1300" dirty="0"/>
          </a:p>
        </p:txBody>
      </p:sp>
      <p:sp>
        <p:nvSpPr>
          <p:cNvPr id="2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3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endParaRPr lang="en-US" sz="3200" dirty="0"/>
          </a:p>
        </p:txBody>
      </p:sp>
      <p:sp>
        <p:nvSpPr>
          <p:cNvPr id="24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5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THE BASE ]</a:t>
            </a:r>
            <a:endParaRPr lang="en-US" sz="1000" dirty="0"/>
          </a:p>
        </p:txBody>
      </p:sp>
      <p:pic>
        <p:nvPicPr>
          <p:cNvPr id="5" name="Image 0" descr="/Users/ieva/overzero/dist/.deck-cache/c5724129188f835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5600" y="685800"/>
            <a:ext cx="8940800" cy="50292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625600" y="685800"/>
            <a:ext cx="8940800" cy="5029200"/>
          </a:xfrm>
          <a:prstGeom prst="roundRect">
            <a:avLst>
              <a:gd name="adj" fmla="val 3030"/>
            </a:avLst>
          </a:prstGeom>
          <a:ln w="9525">
            <a:solidFill>
              <a:srgbClr val="D4D4CD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25600" y="5867400"/>
            <a:ext cx="894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OVERZERO’S OWN BASE: THE BRAND, THE DESIGN SYSTEM AND THE PROTOTYPES ON ONE LINK</a:t>
            </a:r>
            <a:endParaRPr lang="en-US" sz="1000" dirty="0"/>
          </a:p>
        </p:txBody>
      </p:sp>
      <p:sp>
        <p:nvSpPr>
          <p:cNvPr id="8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9" name="Text 0"/>
          <p:cNvSpPr/>
          <p:nvPr>
            <p:ph idx="101" type="body" hasCustomPrompt="1"/>
          </p:nvPr>
        </p:nvSpPr>
        <p:spPr>
          <a:xfrm>
            <a:off x="1625600" y="5867400"/>
            <a:ext cx="894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0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1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YOURS TO KEEP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698500"/>
            <a:ext cx="381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you walk away with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 your own repo from day one. Yours whether or not you stay with us.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181600" y="781050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181600" y="882650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 page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153400" y="895350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Logo files, colours and type, ready to download.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181600" y="1660525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81600" y="1762125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Design system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153400" y="1774825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With notes, and a page on how to extend it.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181600" y="2540000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81600" y="2641600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Prototype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153400" y="2654300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Live links and the repo.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181600" y="3419475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81600" y="3521075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AI-ready files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153400" y="3533775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brand.md, design.md and tokens.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181600" y="4298950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181600" y="4400550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Quality checklist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153400" y="4413250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For every new screen: spacing, type, tokens, contrast and states.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181600" y="5178425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181600" y="5280025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Handover call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153400" y="5292725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So you and your developer know how to use it.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181600" y="6057900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26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7" name="Text 0"/>
          <p:cNvSpPr/>
          <p:nvPr>
            <p:ph idx="101" type="body" hasCustomPrompt="1"/>
          </p:nvPr>
        </p:nvSpPr>
        <p:spPr>
          <a:xfrm>
            <a:off x="228600" y="685800"/>
            <a:ext cx="381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endParaRPr lang="en-US" sz="3200" dirty="0"/>
          </a:p>
        </p:txBody>
      </p:sp>
      <p:sp>
        <p:nvSpPr>
          <p:cNvPr id="28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29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30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MEET THE TEAM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698500"/>
            <a:ext cx="3810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4E55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Oliver and Ieva. You talk to the people doing the work.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228600" y="4000500"/>
            <a:ext cx="38100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" y="4000500"/>
            <a:ext cx="3810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POSITIONING AND MESSAGING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28600" y="4343400"/>
            <a:ext cx="38100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8600" y="4343400"/>
            <a:ext cx="3810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TONE OF VOICE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28600" y="4686300"/>
            <a:ext cx="38100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8600" y="4686300"/>
            <a:ext cx="3810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PRODUCT DESIGN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228600" y="5029200"/>
            <a:ext cx="38100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8600" y="5029200"/>
            <a:ext cx="3810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CLICKABLE PROTOTYPES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28600" y="5372100"/>
            <a:ext cx="38100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28600" y="5372100"/>
            <a:ext cx="3810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DESIGN SYSTEM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28600" y="5715000"/>
            <a:ext cx="38100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8600" y="5715000"/>
            <a:ext cx="3810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YOUR BASE: ONE PRIVATE HOME, ONE LINK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28600" y="6057900"/>
            <a:ext cx="38100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81600" y="228600"/>
            <a:ext cx="28194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pic>
        <p:nvPicPr>
          <p:cNvPr id="20" name="Image 0" descr="/Users/ieva/overzero/dist/.deck-cache/78f12535cf0d3cf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1600" y="381000"/>
            <a:ext cx="1828800" cy="237490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5181600" y="2959100"/>
            <a:ext cx="2819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STRATEGY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5181600" y="3238500"/>
            <a:ext cx="2819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4E55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Oliver</a:t>
            </a:r>
            <a:endParaRPr lang="en-US" sz="2400" dirty="0"/>
          </a:p>
        </p:txBody>
      </p:sp>
      <p:sp>
        <p:nvSpPr>
          <p:cNvPr id="23" name="Text 20"/>
          <p:cNvSpPr/>
          <p:nvPr/>
        </p:nvSpPr>
        <p:spPr>
          <a:xfrm>
            <a:off x="5181600" y="3746500"/>
            <a:ext cx="2819400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Positioning, messaging and the Base your brand lives in. Systems thinker, loves when it clicks. Prev. Hays, communications manager.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9144000" y="228600"/>
            <a:ext cx="2819400" cy="0"/>
          </a:xfrm>
          <a:prstGeom prst="line">
            <a:avLst/>
          </a:prstGeom>
          <a:noFill/>
          <a:ln w="9525">
            <a:solidFill>
              <a:srgbClr val="6A6B52"/>
            </a:solidFill>
            <a:prstDash val="solid"/>
          </a:ln>
        </p:spPr>
      </p:sp>
      <p:pic>
        <p:nvPicPr>
          <p:cNvPr id="25" name="Image 1" descr="/Users/ieva/overzero/dist/.deck-cache/cf367578560b6bf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381000"/>
            <a:ext cx="1828800" cy="2374900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9144000" y="2959100"/>
            <a:ext cx="2819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DESIGN</a:t>
            </a:r>
            <a:endParaRPr lang="en-US" sz="1000" dirty="0"/>
          </a:p>
        </p:txBody>
      </p:sp>
      <p:sp>
        <p:nvSpPr>
          <p:cNvPr id="27" name="Text 23"/>
          <p:cNvSpPr/>
          <p:nvPr/>
        </p:nvSpPr>
        <p:spPr>
          <a:xfrm>
            <a:off x="9144000" y="3238500"/>
            <a:ext cx="2819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4E55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Ieva</a:t>
            </a:r>
            <a:endParaRPr lang="en-US" sz="2400" dirty="0"/>
          </a:p>
        </p:txBody>
      </p:sp>
      <p:sp>
        <p:nvSpPr>
          <p:cNvPr id="28" name="Text 24"/>
          <p:cNvSpPr/>
          <p:nvPr/>
        </p:nvSpPr>
        <p:spPr>
          <a:xfrm>
            <a:off x="9144000" y="3746500"/>
            <a:ext cx="2819400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Senior designer with agency and big-tech craft. Shipped at scale, obsessed with detail. Prev. Wix, product designer.</a:t>
            </a:r>
            <a:endParaRPr lang="en-US" sz="1300" dirty="0"/>
          </a:p>
        </p:txBody>
      </p:sp>
      <p:sp>
        <p:nvSpPr>
          <p:cNvPr id="29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30" name="Text 0"/>
          <p:cNvSpPr/>
          <p:nvPr>
            <p:ph idx="101" type="body" hasCustomPrompt="1"/>
          </p:nvPr>
        </p:nvSpPr>
        <p:spPr>
          <a:xfrm>
            <a:off x="228600" y="685800"/>
            <a:ext cx="3810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40"/>
              </a:lnSpc>
              <a:buNone/>
            </a:pPr>
            <a:endParaRPr lang="en-US" sz="2400" dirty="0"/>
          </a:p>
        </p:txBody>
      </p:sp>
      <p:sp>
        <p:nvSpPr>
          <p:cNvPr id="31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32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1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dist/.deck-cache/c6ec8233053f99bc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2100" y="1111250"/>
            <a:ext cx="6819900" cy="57467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PRICING ]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134600" y="228600"/>
            <a:ext cx="1828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02 / 02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228600" y="3517900"/>
            <a:ext cx="9753600" cy="311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it costs</a:t>
            </a:r>
            <a:endParaRPr lang="en-US" sz="8600" dirty="0"/>
          </a:p>
        </p:txBody>
      </p:sp>
      <p:sp>
        <p:nvSpPr>
          <p:cNvPr id="6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10134600" y="228600"/>
            <a:ext cx="1828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8" name="Text 0"/>
          <p:cNvSpPr/>
          <p:nvPr>
            <p:ph idx="102" type="body" hasCustomPrompt="1"/>
          </p:nvPr>
        </p:nvSpPr>
        <p:spPr>
          <a:xfrm>
            <a:off x="4191000" y="228600"/>
            <a:ext cx="48006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40"/>
              </a:lnSpc>
              <a:buNone/>
            </a:pPr>
            <a:endParaRPr lang="en-US" sz="1800" dirty="0"/>
          </a:p>
        </p:txBody>
      </p:sp>
      <p:sp>
        <p:nvSpPr>
          <p:cNvPr id="9" name="Text 0"/>
          <p:cNvSpPr/>
          <p:nvPr>
            <p:ph idx="103" type="body" hasCustomPrompt="1"/>
          </p:nvPr>
        </p:nvSpPr>
        <p:spPr>
          <a:xfrm>
            <a:off x="228600" y="3517900"/>
            <a:ext cx="9753600" cy="311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PRICING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698500"/>
            <a:ext cx="67818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sprint for your next moment. Monthly for everything after.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228600" y="2311400"/>
            <a:ext cx="5791200" cy="0"/>
          </a:xfrm>
          <a:prstGeom prst="line">
            <a:avLst/>
          </a:prstGeom>
          <a:noFill/>
          <a:ln w="9525">
            <a:solidFill>
              <a:srgbClr val="FDFDF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" y="2425700"/>
            <a:ext cx="1828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SPRINT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209800" y="24257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2 WEEKS · FIXED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28600" y="2806700"/>
            <a:ext cx="57912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€4,000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228600" y="3848100"/>
            <a:ext cx="381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Your prototype, design and brand base, built for one big moment.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28600" y="4889500"/>
            <a:ext cx="5791200" cy="0"/>
          </a:xfrm>
          <a:prstGeom prst="line">
            <a:avLst/>
          </a:prstGeom>
          <a:noFill/>
          <a:ln w="9525">
            <a:solidFill>
              <a:srgbClr val="FDFDFA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28600" y="4889500"/>
            <a:ext cx="5791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Two brand directions to choose from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28600" y="5181600"/>
            <a:ext cx="5791200" cy="0"/>
          </a:xfrm>
          <a:prstGeom prst="line">
            <a:avLst/>
          </a:prstGeom>
          <a:noFill/>
          <a:ln w="9525">
            <a:solidFill>
              <a:srgbClr val="FDFDFA">
                <a:alpha val="3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28600" y="5181600"/>
            <a:ext cx="5791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One round of changes on the brand, one on the product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28600" y="5473700"/>
            <a:ext cx="5791200" cy="0"/>
          </a:xfrm>
          <a:prstGeom prst="line">
            <a:avLst/>
          </a:prstGeom>
          <a:noFill/>
          <a:ln w="9525">
            <a:solidFill>
              <a:srgbClr val="FDFDFA">
                <a:alpha val="3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28600" y="5473700"/>
            <a:ext cx="5791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One product: a web app flow, a mobile flow or a website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28600" y="5765800"/>
            <a:ext cx="5791200" cy="0"/>
          </a:xfrm>
          <a:prstGeom prst="line">
            <a:avLst/>
          </a:prstGeom>
          <a:noFill/>
          <a:ln w="9525">
            <a:solidFill>
              <a:srgbClr val="FDFDFA">
                <a:alpha val="3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28600" y="5765800"/>
            <a:ext cx="5791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Your Base, in your own repo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172200" y="2311400"/>
            <a:ext cx="5791200" cy="0"/>
          </a:xfrm>
          <a:prstGeom prst="line">
            <a:avLst/>
          </a:prstGeom>
          <a:noFill/>
          <a:ln w="9525">
            <a:solidFill>
              <a:srgbClr val="FDFDF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72200" y="2425700"/>
            <a:ext cx="18288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MONTHLY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153400" y="24257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PER MONTH · PAUSE ANY MONTH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2806700"/>
            <a:ext cx="57912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8F96EE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€5,000</a:t>
            </a:r>
            <a:endParaRPr lang="en-US" sz="6000" dirty="0"/>
          </a:p>
        </p:txBody>
      </p:sp>
      <p:sp>
        <p:nvSpPr>
          <p:cNvPr id="23" name="Text 21"/>
          <p:cNvSpPr/>
          <p:nvPr/>
        </p:nvSpPr>
        <p:spPr>
          <a:xfrm>
            <a:off x="6172200" y="3848100"/>
            <a:ext cx="381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After the moment, we keep your brand, design and prototypes moving as you learn from your first customers.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72200" y="4889500"/>
            <a:ext cx="5791200" cy="0"/>
          </a:xfrm>
          <a:prstGeom prst="line">
            <a:avLst/>
          </a:prstGeom>
          <a:noFill/>
          <a:ln w="9525">
            <a:solidFill>
              <a:srgbClr val="FDFDFA">
                <a:alpha val="3000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172200" y="4889500"/>
            <a:ext cx="5791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New flows and screens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172200" y="5181600"/>
            <a:ext cx="5791200" cy="0"/>
          </a:xfrm>
          <a:prstGeom prst="line">
            <a:avLst/>
          </a:prstGeom>
          <a:noFill/>
          <a:ln w="9525">
            <a:solidFill>
              <a:srgbClr val="FDFDFA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172200" y="5181600"/>
            <a:ext cx="5791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pitch deck, or launch materials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172200" y="5473700"/>
            <a:ext cx="5791200" cy="0"/>
          </a:xfrm>
          <a:prstGeom prst="line">
            <a:avLst/>
          </a:prstGeom>
          <a:noFill/>
          <a:ln w="9525">
            <a:solidFill>
              <a:srgbClr val="FDFDFA">
                <a:alpha val="3000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72200" y="5473700"/>
            <a:ext cx="5791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One piece of work at a time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172200" y="5765800"/>
            <a:ext cx="5791200" cy="0"/>
          </a:xfrm>
          <a:prstGeom prst="line">
            <a:avLst/>
          </a:prstGeom>
          <a:noFill/>
          <a:ln w="9525">
            <a:solidFill>
              <a:srgbClr val="FDFDFA">
                <a:alpha val="30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172200" y="5765800"/>
            <a:ext cx="57912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Base upkeep, always included</a:t>
            </a:r>
            <a:endParaRPr lang="en-US" sz="1100" dirty="0"/>
          </a:p>
        </p:txBody>
      </p:sp>
      <p:sp>
        <p:nvSpPr>
          <p:cNvPr id="3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33" name="Text 0"/>
          <p:cNvSpPr/>
          <p:nvPr>
            <p:ph idx="101" type="body" hasCustomPrompt="1"/>
          </p:nvPr>
        </p:nvSpPr>
        <p:spPr>
          <a:xfrm>
            <a:off x="228600" y="685800"/>
            <a:ext cx="67818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endParaRPr lang="en-US" sz="3200" dirty="0"/>
          </a:p>
        </p:txBody>
      </p:sp>
      <p:sp>
        <p:nvSpPr>
          <p:cNvPr id="34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35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WHAT WE DON’T PROMISE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723900"/>
            <a:ext cx="9753600" cy="3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Nobody can honestly promise you funding.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7162800" y="3835400"/>
            <a:ext cx="4800600" cy="222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What we do promise: something real to click through, that looks, feels and sounds like you. It’s a prototype, not a production app. Your engineers take it from there.</a:t>
            </a:r>
            <a:endParaRPr lang="en-US" sz="1800" dirty="0"/>
          </a:p>
        </p:txBody>
      </p:sp>
      <p:sp>
        <p:nvSpPr>
          <p:cNvPr id="7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8" name="Text 0"/>
          <p:cNvSpPr/>
          <p:nvPr>
            <p:ph idx="101" type="body" hasCustomPrompt="1"/>
          </p:nvPr>
        </p:nvSpPr>
        <p:spPr>
          <a:xfrm>
            <a:off x="228600" y="685800"/>
            <a:ext cx="9753600" cy="317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endParaRPr lang="en-US" sz="6000" dirty="0"/>
          </a:p>
        </p:txBody>
      </p:sp>
      <p:sp>
        <p:nvSpPr>
          <p:cNvPr id="9" name="Text 0"/>
          <p:cNvSpPr/>
          <p:nvPr>
            <p:ph idx="102" type="body" hasCustomPrompt="1"/>
          </p:nvPr>
        </p:nvSpPr>
        <p:spPr>
          <a:xfrm>
            <a:off x="7162800" y="3835400"/>
            <a:ext cx="4800600" cy="222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2340"/>
              </a:lnSpc>
              <a:buNone/>
            </a:pPr>
            <a:endParaRPr lang="en-US" sz="1800" dirty="0"/>
          </a:p>
        </p:txBody>
      </p:sp>
      <p:sp>
        <p:nvSpPr>
          <p:cNvPr id="10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1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FAQ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698500"/>
            <a:ext cx="381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Questions founders ask before the call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181600" y="781050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181600" y="882650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do we get at the end of a sprint?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153400" y="895350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Your Base: a clickable prototype on its own link, the design it runs on, and your brand base. Yours to share and keep.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181600" y="1660525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181600" y="1762125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do you need from us to start?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153400" y="1774825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30-minute call and a few lines on your moment. If you’ve built something, a link or repo access.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181600" y="2540000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81600" y="2641600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Do I need to start with a sprint?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153400" y="2654300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Usually yes. The sprint sets up your brand base and the Base it lives in; the monthly plan builds on top.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181600" y="3419475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181600" y="3521075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Can the prototype go straight to production?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153400" y="3533775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No, it’s a prototype. It’s real code, and your engineers take it from there, one pull request away.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181600" y="4298950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181600" y="4400550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Isn’t it too early for branding?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153400" y="4413250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That’s why we set up a starting point that changes as you learn from your first customers, not a full identity.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181600" y="5178425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181600" y="5280025"/>
            <a:ext cx="28194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Do you work in Figma?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153400" y="5292725"/>
            <a:ext cx="381000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25"/>
              </a:lnSpc>
              <a:buNone/>
            </a:pPr>
            <a:r>
              <a:rPr lang="en-US" sz="13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Mostly in code, so you react to something real rather than a picture of it. Figma comes in where it helps.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181600" y="6057900"/>
            <a:ext cx="6781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25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6" name="Text 0"/>
          <p:cNvSpPr/>
          <p:nvPr>
            <p:ph idx="101" type="body" hasCustomPrompt="1"/>
          </p:nvPr>
        </p:nvSpPr>
        <p:spPr>
          <a:xfrm>
            <a:off x="228600" y="685800"/>
            <a:ext cx="381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520"/>
              </a:lnSpc>
              <a:buNone/>
            </a:pPr>
            <a:endParaRPr lang="en-US" sz="3200" dirty="0"/>
          </a:p>
        </p:txBody>
      </p:sp>
      <p:sp>
        <p:nvSpPr>
          <p:cNvPr id="27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28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9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STUDIO INTRO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NEXT STEP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723900"/>
            <a:ext cx="97536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Let’s work out what to build for your moment.</a:t>
            </a:r>
            <a:endParaRPr lang="en-US" sz="6000" dirty="0"/>
          </a:p>
        </p:txBody>
      </p:sp>
      <p:sp>
        <p:nvSpPr>
          <p:cNvPr id="6" name="Shape 4"/>
          <p:cNvSpPr/>
          <p:nvPr/>
        </p:nvSpPr>
        <p:spPr>
          <a:xfrm>
            <a:off x="228600" y="5334000"/>
            <a:ext cx="117348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" y="54864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85"/>
              </a:lnSpc>
              <a:buNone/>
            </a:pPr>
            <a:r>
              <a:rPr lang="en-US" sz="1100" spc="22" kern="0" dirty="0">
                <a:solidFill>
                  <a:srgbClr val="5A61D4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BOOK A CALL →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191000" y="54864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30 MINUTES · FREE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153400" y="54864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HELLO@OVERZERO.STUDIO</a:t>
            </a:r>
            <a:endParaRPr lang="en-US" sz="1000" dirty="0"/>
          </a:p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BASEL / VILNIUS</a:t>
            </a:r>
            <a:endParaRPr lang="en-US" sz="1000" dirty="0"/>
          </a:p>
        </p:txBody>
      </p:sp>
      <p:sp>
        <p:nvSpPr>
          <p:cNvPr id="10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1" name="Text 0"/>
          <p:cNvSpPr/>
          <p:nvPr>
            <p:ph idx="101" type="body" hasCustomPrompt="1"/>
          </p:nvPr>
        </p:nvSpPr>
        <p:spPr>
          <a:xfrm>
            <a:off x="228600" y="685800"/>
            <a:ext cx="97536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endParaRPr lang="en-US" sz="6000" dirty="0"/>
          </a:p>
        </p:txBody>
      </p:sp>
      <p:sp>
        <p:nvSpPr>
          <p:cNvPr id="12" name="Text 0"/>
          <p:cNvSpPr/>
          <p:nvPr>
            <p:ph idx="102" type="body" hasCustomPrompt="1"/>
          </p:nvPr>
        </p:nvSpPr>
        <p:spPr>
          <a:xfrm>
            <a:off x="228600" y="54864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85"/>
              </a:lnSpc>
              <a:buNone/>
            </a:pPr>
            <a:endParaRPr lang="en-US" sz="1100" dirty="0"/>
          </a:p>
        </p:txBody>
      </p:sp>
      <p:sp>
        <p:nvSpPr>
          <p:cNvPr id="13" name="Text 0"/>
          <p:cNvSpPr/>
          <p:nvPr>
            <p:ph idx="103" type="body" hasCustomPrompt="1"/>
          </p:nvPr>
        </p:nvSpPr>
        <p:spPr>
          <a:xfrm>
            <a:off x="4191000" y="54864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4" name="Text 0"/>
          <p:cNvSpPr/>
          <p:nvPr>
            <p:ph idx="104" type="body" hasCustomPrompt="1"/>
          </p:nvPr>
        </p:nvSpPr>
        <p:spPr>
          <a:xfrm>
            <a:off x="8153400" y="5486400"/>
            <a:ext cx="381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5" name="Text 0"/>
          <p:cNvSpPr/>
          <p:nvPr>
            <p:ph idx="106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6" name="Text 0"/>
          <p:cNvSpPr/>
          <p:nvPr>
            <p:ph idx="107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266700"/>
            <a:ext cx="77724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What’s your moment, and when is it?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53400" y="2286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HELLO@OVERZERO.STUDIO</a:t>
            </a:r>
            <a:endParaRPr lang="en-US" sz="1000" dirty="0"/>
          </a:p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BASEL / VILNIUS</a:t>
            </a:r>
            <a:endParaRPr lang="en-US" sz="1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228600" y="228600"/>
            <a:ext cx="77724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6000"/>
              </a:lnSpc>
              <a:buNone/>
            </a:pPr>
            <a:endParaRPr lang="en-US" sz="6000" dirty="0"/>
          </a:p>
        </p:txBody>
      </p:sp>
      <p:sp>
        <p:nvSpPr>
          <p:cNvPr id="5" name="Text 0"/>
          <p:cNvSpPr/>
          <p:nvPr>
            <p:ph idx="102" type="body" hasCustomPrompt="1"/>
          </p:nvPr>
        </p:nvSpPr>
        <p:spPr>
          <a:xfrm>
            <a:off x="8153400" y="2286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chiv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is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overzero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Studio intro</dc:title>
  <dc:subject>PptxGenJS Presentation</dc:subject>
  <dc:creator>overzero</dc:creator>
  <cp:lastModifiedBy>overzero</cp:lastModifiedBy>
  <cp:revision>1</cp:revision>
  <dcterms:created xsi:type="dcterms:W3CDTF">2026-10-13T19:06:03Z</dcterms:created>
  <dcterms:modified xsi:type="dcterms:W3CDTF">2026-10-13T19:06:03Z</dcterms:modified>
</cp:coreProperties>
</file>